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5"/>
  </p:notesMasterIdLst>
  <p:handoutMasterIdLst>
    <p:handoutMasterId r:id="rId26"/>
  </p:handoutMasterIdLst>
  <p:sldIdLst>
    <p:sldId id="3086" r:id="rId2"/>
    <p:sldId id="3117" r:id="rId3"/>
    <p:sldId id="3073" r:id="rId4"/>
    <p:sldId id="3122" r:id="rId5"/>
    <p:sldId id="3123" r:id="rId6"/>
    <p:sldId id="3124" r:id="rId7"/>
    <p:sldId id="3096" r:id="rId8"/>
    <p:sldId id="3125" r:id="rId9"/>
    <p:sldId id="3127" r:id="rId10"/>
    <p:sldId id="3077" r:id="rId11"/>
    <p:sldId id="3128" r:id="rId12"/>
    <p:sldId id="3129" r:id="rId13"/>
    <p:sldId id="3093" r:id="rId14"/>
    <p:sldId id="3130" r:id="rId15"/>
    <p:sldId id="3131" r:id="rId16"/>
    <p:sldId id="3132" r:id="rId17"/>
    <p:sldId id="3133" r:id="rId18"/>
    <p:sldId id="3134" r:id="rId19"/>
    <p:sldId id="3076" r:id="rId20"/>
    <p:sldId id="3095" r:id="rId21"/>
    <p:sldId id="3118" r:id="rId22"/>
    <p:sldId id="3097" r:id="rId23"/>
    <p:sldId id="3121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D34179"/>
    <a:srgbClr val="0000FF"/>
    <a:srgbClr val="271F66"/>
    <a:srgbClr val="FFD2FB"/>
    <a:srgbClr val="FBB600"/>
    <a:srgbClr val="28C7D4"/>
    <a:srgbClr val="F94D4D"/>
    <a:srgbClr val="FEFEFE"/>
    <a:srgbClr val="FFFFFF"/>
    <a:srgbClr val="8F1A1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878" autoAdjust="0"/>
    <p:restoredTop sz="92986" autoAdjust="0"/>
  </p:normalViewPr>
  <p:slideViewPr>
    <p:cSldViewPr>
      <p:cViewPr varScale="1">
        <p:scale>
          <a:sx n="67" d="100"/>
          <a:sy n="67" d="100"/>
        </p:scale>
        <p:origin x="-846" y="-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266459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1934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19348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19348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35804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66193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48023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0901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6944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165823" y="338671"/>
            <a:ext cx="8692574" cy="198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353" y="338671"/>
            <a:ext cx="150680" cy="198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1105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-11112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-1143053" y="901681"/>
            <a:ext cx="1093001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dirty="0" smtClean="0">
                <a:solidFill>
                  <a:schemeClr val="accent1"/>
                </a:solidFill>
                <a:latin typeface="+mn-ea"/>
                <a:ea typeface="+mn-ea"/>
                <a:cs typeface="Arial" panose="020B0604020202020204" pitchFamily="34" charset="0"/>
              </a:rPr>
              <a:t>中考复习指导词法篇：介词</a:t>
            </a:r>
            <a:endParaRPr lang="zh-CN" altLang="en-US" sz="5400" b="1" dirty="0">
              <a:solidFill>
                <a:schemeClr val="accent1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39" y="2830507"/>
            <a:ext cx="4857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+mn-ea"/>
                <a:ea typeface="+mn-ea"/>
              </a:rPr>
              <a:t>指导教师：张艳</a:t>
            </a:r>
            <a:endParaRPr lang="en-US" altLang="zh-CN" sz="3600" b="1" dirty="0" smtClean="0">
              <a:latin typeface="+mn-ea"/>
              <a:ea typeface="+mn-ea"/>
            </a:endParaRPr>
          </a:p>
          <a:p>
            <a:r>
              <a:rPr lang="zh-CN" altLang="en-US" sz="3600" b="1" dirty="0" smtClean="0">
                <a:latin typeface="+mn-ea"/>
                <a:ea typeface="+mn-ea"/>
              </a:rPr>
              <a:t>主讲教师：丁辰佳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35" y="4687895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+mn-ea"/>
                <a:ea typeface="+mn-ea"/>
              </a:rPr>
              <a:t>天津市微山路中学</a:t>
            </a:r>
            <a:endParaRPr lang="en-US" altLang="zh-CN" sz="3200" b="1" dirty="0" smtClean="0">
              <a:latin typeface="+mn-ea"/>
              <a:ea typeface="+mn-ea"/>
            </a:endParaRPr>
          </a:p>
          <a:p>
            <a:pPr algn="ctr"/>
            <a:r>
              <a:rPr lang="en-US" altLang="zh-CN" sz="3200" b="1" dirty="0" smtClean="0">
                <a:latin typeface="+mn-ea"/>
                <a:ea typeface="+mn-ea"/>
              </a:rPr>
              <a:t>2020</a:t>
            </a:r>
            <a:r>
              <a:rPr lang="zh-CN" altLang="en-US" sz="3200" b="1" dirty="0" smtClean="0">
                <a:latin typeface="+mn-ea"/>
                <a:ea typeface="+mn-ea"/>
              </a:rPr>
              <a:t>年</a:t>
            </a:r>
            <a:r>
              <a:rPr lang="en-US" altLang="zh-CN" sz="3200" b="1" dirty="0" smtClean="0">
                <a:latin typeface="+mn-ea"/>
                <a:ea typeface="+mn-ea"/>
              </a:rPr>
              <a:t>2</a:t>
            </a:r>
            <a:r>
              <a:rPr lang="zh-CN" altLang="en-US" sz="3200" b="1" dirty="0" smtClean="0">
                <a:latin typeface="+mn-ea"/>
                <a:ea typeface="+mn-ea"/>
              </a:rPr>
              <a:t>月</a:t>
            </a:r>
            <a:endParaRPr lang="zh-CN" altLang="en-US" sz="32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07648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785905" y="2616193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E6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60" dirty="0">
              <a:solidFill>
                <a:srgbClr val="E6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57805" y="2616193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6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01143" y="2616193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E6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60" dirty="0">
              <a:solidFill>
                <a:srgbClr val="E6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4429111" y="2687631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14335" y="2687631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8286763" y="2759069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11858663" y="2759069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12858750" cy="254475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14401" y="4116391"/>
            <a:ext cx="27448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 smtClean="0">
                <a:latin typeface="+mn-ea"/>
                <a:ea typeface="+mn-ea"/>
              </a:rPr>
              <a:t>掌握常用的介词的用法</a:t>
            </a:r>
            <a:endParaRPr lang="zh-CN" altLang="en-US" sz="3600" b="1" dirty="0"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929177" y="4259267"/>
            <a:ext cx="274487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+mn-ea"/>
                <a:ea typeface="+mn-ea"/>
              </a:rPr>
              <a:t>掌握几组易混淆的介词</a:t>
            </a:r>
            <a:endParaRPr lang="zh-CN" altLang="en-US" sz="3200" b="1" dirty="0"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643953" y="4116391"/>
            <a:ext cx="27448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+mn-ea"/>
                <a:ea typeface="+mn-ea"/>
              </a:rPr>
              <a:t>熟记一些重要的介词词组</a:t>
            </a:r>
            <a:r>
              <a:rPr lang="en-US" altLang="zh-CN" sz="3200" b="1" dirty="0" smtClean="0">
                <a:latin typeface="+mn-ea"/>
                <a:ea typeface="+mn-ea"/>
              </a:rPr>
              <a:t>(</a:t>
            </a:r>
            <a:r>
              <a:rPr lang="zh-CN" altLang="en-US" sz="3200" b="1" dirty="0" smtClean="0">
                <a:latin typeface="+mn-ea"/>
                <a:ea typeface="+mn-ea"/>
              </a:rPr>
              <a:t>固定搭配</a:t>
            </a:r>
            <a:r>
              <a:rPr lang="en-US" altLang="zh-CN" sz="3200" b="1" dirty="0" smtClean="0">
                <a:latin typeface="+mn-ea"/>
                <a:ea typeface="+mn-ea"/>
              </a:rPr>
              <a:t>)</a:t>
            </a:r>
            <a:endParaRPr lang="zh-CN" altLang="en-US" sz="3200" b="1" dirty="0"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143359" y="258739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本节课目标</a:t>
            </a:r>
            <a:endParaRPr lang="zh-CN" alt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526092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642897" y="18730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五册书中的介词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7211" y="830243"/>
            <a:ext cx="11430080" cy="6124754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七上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from          </a:t>
            </a:r>
            <a:r>
              <a:rPr lang="zh-CN" altLang="en-US" sz="2800" dirty="0" smtClean="0"/>
              <a:t>从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来；从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出发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about        </a:t>
            </a:r>
            <a:r>
              <a:rPr lang="zh-CN" altLang="en-US" sz="2800" dirty="0" smtClean="0"/>
              <a:t>有关于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at    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……;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里；在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点钟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between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之间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behind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后面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near          </a:t>
            </a:r>
            <a:r>
              <a:rPr lang="zh-CN" altLang="en-US" sz="2800" dirty="0" smtClean="0"/>
              <a:t>在旁边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with         </a:t>
            </a:r>
            <a:r>
              <a:rPr lang="zh-CN" altLang="en-US" sz="2800" dirty="0" smtClean="0"/>
              <a:t>与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在一起；和；具有（品质；特征）；用</a:t>
            </a:r>
            <a:r>
              <a:rPr lang="en-US" altLang="zh-CN" sz="2800" dirty="0" smtClean="0"/>
              <a:t>……</a:t>
            </a:r>
          </a:p>
          <a:p>
            <a:pPr marL="342900" indent="-342900">
              <a:buAutoNum type="arabicPeriod"/>
            </a:pPr>
            <a:r>
              <a:rPr lang="en-US" altLang="zh-CN" sz="2800" dirty="0" smtClean="0"/>
              <a:t>for            </a:t>
            </a:r>
            <a:r>
              <a:rPr lang="zh-CN" altLang="en-US" sz="2800" dirty="0" smtClean="0"/>
              <a:t>为；为了；用于；（表示持续的时间）达</a:t>
            </a:r>
            <a:r>
              <a:rPr lang="en-US" altLang="zh-CN" sz="2800" dirty="0" smtClean="0"/>
              <a:t>……;</a:t>
            </a:r>
          </a:p>
          <a:p>
            <a:pPr marL="342900" indent="-342900">
              <a:buAutoNum type="arabicPeriod"/>
            </a:pPr>
            <a:r>
              <a:rPr lang="en-US" altLang="zh-CN" sz="2800" dirty="0" smtClean="0"/>
              <a:t>past          </a:t>
            </a:r>
            <a:r>
              <a:rPr lang="zh-CN" altLang="en-US" sz="2800" dirty="0" smtClean="0"/>
              <a:t>晚于；过（几点）；路过（某物或某地）；越过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to         </a:t>
            </a:r>
            <a:r>
              <a:rPr lang="zh-CN" altLang="en-US" sz="2800" dirty="0" smtClean="0"/>
              <a:t>（距整点时间）差</a:t>
            </a:r>
            <a:r>
              <a:rPr lang="en-US" altLang="zh-CN" sz="2800" dirty="0" smtClean="0"/>
              <a:t>……</a:t>
            </a:r>
          </a:p>
          <a:p>
            <a:pPr marL="342900" indent="-342900">
              <a:buAutoNum type="arabicPeriod"/>
            </a:pPr>
            <a:r>
              <a:rPr lang="en-US" altLang="zh-CN" sz="2800" dirty="0" smtClean="0"/>
              <a:t>as           </a:t>
            </a:r>
            <a:r>
              <a:rPr lang="zh-CN" altLang="en-US" sz="2800" dirty="0" smtClean="0"/>
              <a:t>像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一样；作为；当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over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的上方；通过；超过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before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之前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606698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642897" y="18730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五册书中的介词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7211" y="1115995"/>
            <a:ext cx="11430080" cy="5693866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七下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on   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时候；在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上面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during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期间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by               </a:t>
            </a:r>
            <a:r>
              <a:rPr lang="zh-CN" altLang="en-US" sz="2800" dirty="0" smtClean="0"/>
              <a:t>用；靠；乘（交通工具）；由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（创作）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into             </a:t>
            </a:r>
            <a:r>
              <a:rPr lang="zh-CN" altLang="en-US" sz="2800" dirty="0" smtClean="0"/>
              <a:t>进入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里面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along          </a:t>
            </a:r>
            <a:r>
              <a:rPr lang="zh-CN" altLang="en-US" sz="2800" dirty="0" smtClean="0"/>
              <a:t>沿着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across          </a:t>
            </a:r>
            <a:r>
              <a:rPr lang="zh-CN" altLang="en-US" sz="2800" dirty="0" smtClean="0"/>
              <a:t>越过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opposite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对面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above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上方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upon 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上；到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上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around        </a:t>
            </a:r>
            <a:r>
              <a:rPr lang="zh-CN" altLang="en-US" sz="2800" dirty="0" smtClean="0"/>
              <a:t>围绕着、环绕着；转到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另一边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towards       </a:t>
            </a:r>
            <a:r>
              <a:rPr lang="zh-CN" altLang="en-US" sz="2800" dirty="0" smtClean="0"/>
              <a:t>往；向；朝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方向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without       </a:t>
            </a:r>
            <a:r>
              <a:rPr lang="zh-CN" altLang="en-US" sz="2800" dirty="0" smtClean="0"/>
              <a:t>无；没有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606698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642897" y="18730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五册书中的介词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7211" y="1115995"/>
            <a:ext cx="11430080" cy="4832092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zh-CN" altLang="en-US" sz="2800" dirty="0" smtClean="0"/>
              <a:t>八上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than              </a:t>
            </a:r>
            <a:r>
              <a:rPr lang="zh-CN" altLang="en-US" sz="2800" dirty="0" smtClean="0"/>
              <a:t>比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against        </a:t>
            </a:r>
            <a:r>
              <a:rPr lang="zh-CN" altLang="en-US" sz="2800" dirty="0" smtClean="0"/>
              <a:t>（在比赛或战斗中）对（某人或某物）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except               </a:t>
            </a:r>
            <a:r>
              <a:rPr lang="zh-CN" altLang="en-US" sz="2800" dirty="0" smtClean="0"/>
              <a:t>除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之外（不包含</a:t>
            </a:r>
            <a:r>
              <a:rPr lang="en-US" altLang="zh-CN" sz="2800" dirty="0" smtClean="0"/>
              <a:t>”-”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besides</a:t>
            </a:r>
            <a:r>
              <a:rPr lang="zh-CN" altLang="en-US" sz="2800" dirty="0" smtClean="0"/>
              <a:t>除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之外（包含</a:t>
            </a:r>
            <a:r>
              <a:rPr lang="en-US" altLang="zh-CN" sz="2800" dirty="0" smtClean="0"/>
              <a:t>”+”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outside 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外面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inside   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里面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onto                </a:t>
            </a:r>
            <a:r>
              <a:rPr lang="zh-CN" altLang="en-US" sz="2800" dirty="0" smtClean="0"/>
              <a:t>到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之上</a:t>
            </a:r>
            <a:endParaRPr lang="en-US" altLang="zh-CN" sz="2800" dirty="0" smtClean="0"/>
          </a:p>
          <a:p>
            <a:pPr marL="342900" indent="-342900">
              <a:buAutoNum type="arabicPeriod"/>
            </a:pPr>
            <a:r>
              <a:rPr lang="en-US" altLang="zh-CN" sz="2800" dirty="0" smtClean="0"/>
              <a:t>under            </a:t>
            </a:r>
            <a:r>
              <a:rPr lang="zh-CN" altLang="en-US" sz="2800" dirty="0" smtClean="0"/>
              <a:t>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下面</a:t>
            </a:r>
            <a:endParaRPr lang="en-US" altLang="zh-CN" sz="2800" dirty="0" smtClean="0"/>
          </a:p>
          <a:p>
            <a:pPr marL="342900" indent="-342900"/>
            <a:r>
              <a:rPr lang="zh-CN" altLang="en-US" sz="2800" dirty="0" smtClean="0"/>
              <a:t>八下</a:t>
            </a:r>
            <a:endParaRPr lang="en-US" altLang="zh-CN" sz="2800" dirty="0" smtClean="0"/>
          </a:p>
          <a:p>
            <a:pPr marL="342900" indent="-342900"/>
            <a:r>
              <a:rPr lang="en-US" altLang="zh-CN" sz="2800" dirty="0" smtClean="0"/>
              <a:t>1.in                   </a:t>
            </a:r>
            <a:r>
              <a:rPr lang="zh-CN" altLang="en-US" sz="2800" dirty="0" smtClean="0"/>
              <a:t>参加；在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期间；用；以（某方式或风格）</a:t>
            </a:r>
            <a:endParaRPr lang="en-US" altLang="zh-CN" sz="2800" dirty="0" smtClean="0"/>
          </a:p>
          <a:p>
            <a:pPr marL="342900" indent="-342900"/>
            <a:r>
              <a:rPr lang="en-US" altLang="zh-CN" sz="2800" dirty="0" smtClean="0"/>
              <a:t>2.since             </a:t>
            </a:r>
            <a:r>
              <a:rPr lang="zh-CN" altLang="en-US" sz="2800" dirty="0" smtClean="0"/>
              <a:t>自</a:t>
            </a:r>
            <a:r>
              <a:rPr lang="en-US" altLang="zh-CN" sz="2800" dirty="0" smtClean="0"/>
              <a:t>……</a:t>
            </a:r>
            <a:r>
              <a:rPr lang="zh-CN" altLang="en-US" sz="2800" dirty="0" smtClean="0"/>
              <a:t>以来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606698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642897" y="18730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五册书中的介词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5773" y="1115995"/>
            <a:ext cx="11430080" cy="353943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zh-CN" altLang="en-US" sz="3200" dirty="0" smtClean="0"/>
              <a:t>九上</a:t>
            </a:r>
            <a:endParaRPr lang="en-US" altLang="zh-CN" sz="3200" dirty="0" smtClean="0"/>
          </a:p>
          <a:p>
            <a:pPr marL="342900" indent="-342900">
              <a:buAutoNum type="arabicPeriod"/>
            </a:pPr>
            <a:r>
              <a:rPr lang="en-US" altLang="zh-CN" sz="3200" dirty="0" smtClean="0"/>
              <a:t>below              </a:t>
            </a:r>
            <a:r>
              <a:rPr lang="zh-CN" altLang="en-US" sz="3200" dirty="0" smtClean="0"/>
              <a:t>在</a:t>
            </a:r>
            <a:r>
              <a:rPr lang="en-US" altLang="zh-CN" sz="3200" dirty="0" smtClean="0"/>
              <a:t>……</a:t>
            </a:r>
            <a:r>
              <a:rPr lang="zh-CN" altLang="en-US" sz="3200" dirty="0" smtClean="0"/>
              <a:t>下面</a:t>
            </a:r>
            <a:endParaRPr lang="en-US" altLang="zh-CN" sz="3200" dirty="0" smtClean="0"/>
          </a:p>
          <a:p>
            <a:pPr marL="342900" indent="-342900">
              <a:buAutoNum type="arabicPeriod"/>
            </a:pPr>
            <a:r>
              <a:rPr lang="en-US" altLang="zh-CN" sz="3200" dirty="0" smtClean="0"/>
              <a:t>beside        </a:t>
            </a:r>
            <a:r>
              <a:rPr lang="zh-CN" altLang="en-US" sz="3200" dirty="0" smtClean="0"/>
              <a:t>      在</a:t>
            </a:r>
            <a:r>
              <a:rPr lang="en-US" altLang="zh-CN" sz="3200" dirty="0" smtClean="0"/>
              <a:t>……</a:t>
            </a:r>
            <a:r>
              <a:rPr lang="zh-CN" altLang="en-US" sz="3200" dirty="0" smtClean="0"/>
              <a:t>旁边</a:t>
            </a:r>
            <a:endParaRPr lang="en-US" altLang="zh-CN" sz="3200" dirty="0" smtClean="0"/>
          </a:p>
          <a:p>
            <a:pPr marL="342900" indent="-342900">
              <a:buAutoNum type="arabicPeriod"/>
            </a:pPr>
            <a:r>
              <a:rPr lang="en-US" altLang="zh-CN" sz="3200" dirty="0" smtClean="0"/>
              <a:t>by                    </a:t>
            </a:r>
            <a:r>
              <a:rPr lang="zh-CN" altLang="en-US" sz="3200" dirty="0" smtClean="0"/>
              <a:t>在旁边；靠近</a:t>
            </a:r>
            <a:endParaRPr lang="en-US" altLang="zh-CN" sz="3200" dirty="0" smtClean="0"/>
          </a:p>
          <a:p>
            <a:pPr marL="342900" indent="-342900">
              <a:buAutoNum type="arabicPeriod"/>
            </a:pPr>
            <a:r>
              <a:rPr lang="en-US" altLang="zh-CN" sz="3200" dirty="0" smtClean="0"/>
              <a:t>until                </a:t>
            </a:r>
            <a:r>
              <a:rPr lang="zh-CN" altLang="en-US" sz="3200" dirty="0" smtClean="0"/>
              <a:t>直到</a:t>
            </a:r>
            <a:r>
              <a:rPr lang="en-US" altLang="zh-CN" sz="3200" dirty="0" smtClean="0"/>
              <a:t>……</a:t>
            </a:r>
            <a:r>
              <a:rPr lang="zh-CN" altLang="en-US" sz="3200" dirty="0" smtClean="0"/>
              <a:t>为止 </a:t>
            </a:r>
            <a:r>
              <a:rPr lang="en-US" altLang="zh-CN" sz="3200" dirty="0" smtClean="0"/>
              <a:t>( not…… until </a:t>
            </a:r>
            <a:r>
              <a:rPr lang="zh-CN" altLang="en-US" sz="3200" dirty="0" smtClean="0"/>
              <a:t>直到</a:t>
            </a:r>
            <a:r>
              <a:rPr lang="en-US" altLang="zh-CN" sz="3200" dirty="0" smtClean="0"/>
              <a:t>…..</a:t>
            </a:r>
            <a:r>
              <a:rPr lang="zh-CN" altLang="en-US" sz="3200" dirty="0" smtClean="0"/>
              <a:t>才</a:t>
            </a:r>
            <a:r>
              <a:rPr lang="en-US" altLang="zh-CN" sz="3200" dirty="0" smtClean="0"/>
              <a:t>……)</a:t>
            </a:r>
          </a:p>
          <a:p>
            <a:pPr marL="342900" indent="-342900">
              <a:buAutoNum type="arabicPeriod"/>
            </a:pPr>
            <a:r>
              <a:rPr lang="en-US" altLang="zh-CN" sz="3200" dirty="0" smtClean="0"/>
              <a:t>among              </a:t>
            </a:r>
            <a:r>
              <a:rPr lang="zh-CN" altLang="en-US" sz="3200" dirty="0" smtClean="0"/>
              <a:t>在</a:t>
            </a:r>
            <a:r>
              <a:rPr lang="en-US" altLang="zh-CN" sz="3200" dirty="0" smtClean="0"/>
              <a:t>……</a:t>
            </a:r>
            <a:r>
              <a:rPr lang="zh-CN" altLang="en-US" sz="3200" dirty="0" smtClean="0"/>
              <a:t>之中</a:t>
            </a:r>
            <a:endParaRPr lang="en-US" altLang="zh-CN" sz="3200" dirty="0" smtClean="0"/>
          </a:p>
          <a:p>
            <a:pPr marL="342900" indent="-342900">
              <a:buAutoNum type="arabicPeriod"/>
            </a:pPr>
            <a:r>
              <a:rPr lang="en-US" altLang="zh-CN" sz="3200" dirty="0" smtClean="0"/>
              <a:t>including          </a:t>
            </a:r>
            <a:r>
              <a:rPr lang="zh-CN" altLang="en-US" sz="3200" dirty="0" smtClean="0"/>
              <a:t>包含；包括</a:t>
            </a:r>
            <a:r>
              <a:rPr lang="en-US" altLang="zh-CN" sz="3200" dirty="0" smtClean="0"/>
              <a:t>     </a:t>
            </a:r>
          </a:p>
        </p:txBody>
      </p:sp>
    </p:spTree>
    <p:extLst>
      <p:ext uri="{BB962C8B-B14F-4D97-AF65-F5344CB8AC3E}">
        <p14:creationId xmlns="" xmlns:p14="http://schemas.microsoft.com/office/powerpoint/2010/main" val="2606698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10935" y="162227"/>
            <a:ext cx="3427541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solidFill>
                  <a:srgbClr val="FF0000"/>
                </a:solidFill>
              </a:rPr>
              <a:t>介词的主要分类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500021" y="901681"/>
            <a:ext cx="11644394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12:00 ,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summer,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October 1</a:t>
            </a:r>
            <a:r>
              <a:rPr kumimoji="0" lang="en-US" altLang="zh-CN" sz="36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__________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school,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north of China ___________ 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go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train ,eat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chopsticks___________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way,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first,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end   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11" y="1115995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时间介词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7072317" y="2330441"/>
            <a:ext cx="36718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_GB2312" pitchFamily="49" charset="-122"/>
              </a:rPr>
              <a:t>地点</a:t>
            </a:r>
            <a:r>
              <a:rPr lang="en-US" altLang="zh-CN" sz="3200" b="1" dirty="0">
                <a:solidFill>
                  <a:srgbClr val="FF0000"/>
                </a:solidFill>
                <a:ea typeface="楷体_GB2312" pitchFamily="49" charset="-122"/>
              </a:rPr>
              <a:t>,</a:t>
            </a:r>
            <a:r>
              <a:rPr lang="zh-CN" altLang="en-US" sz="3200" b="1" dirty="0">
                <a:solidFill>
                  <a:srgbClr val="FF0000"/>
                </a:solidFill>
                <a:ea typeface="楷体_GB2312" pitchFamily="49" charset="-122"/>
              </a:rPr>
              <a:t>方位介词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7143755" y="3616325"/>
            <a:ext cx="2690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_GB2312" pitchFamily="49" charset="-122"/>
              </a:rPr>
              <a:t>方式介词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929441" y="4830771"/>
            <a:ext cx="2593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_GB2312" pitchFamily="49" charset="-122"/>
              </a:rPr>
              <a:t>固定搭配</a:t>
            </a:r>
          </a:p>
        </p:txBody>
      </p:sp>
    </p:spTree>
    <p:extLst>
      <p:ext uri="{BB962C8B-B14F-4D97-AF65-F5344CB8AC3E}">
        <p14:creationId xmlns="" xmlns:p14="http://schemas.microsoft.com/office/powerpoint/2010/main" val="2879463042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85707" y="187301"/>
            <a:ext cx="3657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时间介词</a:t>
            </a:r>
          </a:p>
        </p:txBody>
      </p:sp>
      <p:sp>
        <p:nvSpPr>
          <p:cNvPr id="9" name="文本框 12306"/>
          <p:cNvSpPr txBox="1">
            <a:spLocks noChangeArrowheads="1"/>
          </p:cNvSpPr>
          <p:nvPr/>
        </p:nvSpPr>
        <p:spPr bwMode="auto">
          <a:xfrm>
            <a:off x="428583" y="973119"/>
            <a:ext cx="4801433" cy="60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4803" tIns="57401" rIns="114803" bIns="57401">
            <a:spAutoFit/>
          </a:bodyPr>
          <a:lstStyle/>
          <a:p>
            <a:r>
              <a:rPr lang="en-US" altLang="zh-CN" sz="3200" b="1" dirty="0" smtClean="0"/>
              <a:t> </a:t>
            </a:r>
            <a:r>
              <a:rPr lang="zh-CN" altLang="en-US" sz="3200" b="1" dirty="0" smtClean="0"/>
              <a:t>一、时间</a:t>
            </a:r>
            <a:r>
              <a:rPr lang="zh-CN" altLang="en-US" sz="3200" b="1" dirty="0"/>
              <a:t>三姐妹 </a:t>
            </a:r>
            <a:r>
              <a:rPr lang="en-US" altLang="zh-CN" sz="3200" b="1" dirty="0">
                <a:solidFill>
                  <a:srgbClr val="FF0066"/>
                </a:solidFill>
              </a:rPr>
              <a:t>at, on, in</a:t>
            </a:r>
          </a:p>
        </p:txBody>
      </p:sp>
      <p:sp>
        <p:nvSpPr>
          <p:cNvPr id="10" name="文本框 12302"/>
          <p:cNvSpPr txBox="1">
            <a:spLocks noChangeArrowheads="1"/>
          </p:cNvSpPr>
          <p:nvPr/>
        </p:nvSpPr>
        <p:spPr bwMode="auto">
          <a:xfrm>
            <a:off x="571459" y="1616061"/>
            <a:ext cx="8387927" cy="134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4803" tIns="57401" rIns="114803" bIns="57401">
            <a:spAutoFit/>
          </a:bodyPr>
          <a:lstStyle/>
          <a:p>
            <a:r>
              <a:rPr lang="en-US" altLang="zh-CN" sz="4000" dirty="0"/>
              <a:t>1.</a:t>
            </a:r>
            <a:r>
              <a:rPr lang="en-US" altLang="zh-CN" sz="4000" dirty="0">
                <a:solidFill>
                  <a:srgbClr val="0000FF"/>
                </a:solidFill>
              </a:rPr>
              <a:t>at</a:t>
            </a:r>
            <a:r>
              <a:rPr lang="en-US" altLang="zh-CN" sz="4000" dirty="0"/>
              <a:t> six o’clock,  </a:t>
            </a:r>
            <a:r>
              <a:rPr lang="en-US" altLang="zh-CN" sz="4000" dirty="0">
                <a:solidFill>
                  <a:srgbClr val="0000FF"/>
                </a:solidFill>
              </a:rPr>
              <a:t>at </a:t>
            </a:r>
            <a:r>
              <a:rPr lang="en-US" altLang="zh-CN" sz="4000" dirty="0"/>
              <a:t>noon, </a:t>
            </a:r>
            <a:r>
              <a:rPr lang="en-US" altLang="zh-CN" sz="4000" dirty="0">
                <a:solidFill>
                  <a:srgbClr val="0000FF"/>
                </a:solidFill>
              </a:rPr>
              <a:t>at</a:t>
            </a:r>
            <a:r>
              <a:rPr lang="en-US" altLang="zh-CN" sz="4000" dirty="0"/>
              <a:t> the age of </a:t>
            </a:r>
          </a:p>
          <a:p>
            <a:r>
              <a:rPr lang="en-US" altLang="zh-CN" sz="4000" dirty="0"/>
              <a:t>________________________________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14335" y="2259003"/>
            <a:ext cx="8201918" cy="60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4803" tIns="57401" rIns="114803" bIns="57401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Swis721 BlkEx BT" pitchFamily="34" charset="0"/>
              </a:rPr>
              <a:t>表示</a:t>
            </a:r>
            <a:r>
              <a:rPr lang="zh-CN" altLang="en-US" sz="3200" dirty="0" smtClean="0">
                <a:solidFill>
                  <a:srgbClr val="FF0000"/>
                </a:solidFill>
                <a:latin typeface="Swis721 BlkEx BT" pitchFamily="34" charset="0"/>
              </a:rPr>
              <a:t>具体点钟或</a:t>
            </a:r>
            <a:r>
              <a:rPr lang="zh-CN" altLang="en-US" sz="3200" dirty="0">
                <a:solidFill>
                  <a:srgbClr val="FF0000"/>
                </a:solidFill>
                <a:latin typeface="Swis721 BlkEx BT" pitchFamily="34" charset="0"/>
              </a:rPr>
              <a:t>具体 </a:t>
            </a:r>
            <a:r>
              <a:rPr lang="zh-CN" altLang="en-US" sz="3200" dirty="0" smtClean="0">
                <a:solidFill>
                  <a:srgbClr val="FF0000"/>
                </a:solidFill>
                <a:latin typeface="Swis721 BlkEx BT" pitchFamily="34" charset="0"/>
              </a:rPr>
              <a:t>年龄 </a:t>
            </a:r>
            <a:r>
              <a:rPr lang="zh-CN" altLang="en-US" sz="3200" dirty="0">
                <a:solidFill>
                  <a:srgbClr val="FF0000"/>
                </a:solidFill>
                <a:latin typeface="Swis721 BlkEx BT" pitchFamily="34" charset="0"/>
              </a:rPr>
              <a:t>用 </a:t>
            </a:r>
            <a:r>
              <a:rPr lang="en-US" altLang="zh-CN" sz="3200" dirty="0">
                <a:solidFill>
                  <a:srgbClr val="FF0000"/>
                </a:solidFill>
                <a:latin typeface="Swis721 BlkEx BT" pitchFamily="34" charset="0"/>
              </a:rPr>
              <a:t>at</a:t>
            </a:r>
          </a:p>
        </p:txBody>
      </p:sp>
      <p:sp>
        <p:nvSpPr>
          <p:cNvPr id="12" name="文本框 12303"/>
          <p:cNvSpPr txBox="1">
            <a:spLocks noChangeArrowheads="1"/>
          </p:cNvSpPr>
          <p:nvPr/>
        </p:nvSpPr>
        <p:spPr bwMode="auto">
          <a:xfrm>
            <a:off x="500021" y="3044821"/>
            <a:ext cx="10681825" cy="196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4803" tIns="57401" rIns="114803" bIns="57401">
            <a:spAutoFit/>
          </a:bodyPr>
          <a:lstStyle/>
          <a:p>
            <a:r>
              <a:rPr lang="en-US" altLang="zh-CN" sz="4000" dirty="0"/>
              <a:t>2. </a:t>
            </a:r>
            <a:r>
              <a:rPr lang="en-US" altLang="zh-CN" sz="4000" dirty="0">
                <a:solidFill>
                  <a:srgbClr val="0000FF"/>
                </a:solidFill>
              </a:rPr>
              <a:t>on </a:t>
            </a:r>
            <a:r>
              <a:rPr lang="en-US" altLang="zh-CN" sz="4000" dirty="0"/>
              <a:t>March 21st,</a:t>
            </a:r>
            <a:r>
              <a:rPr lang="en-US" altLang="zh-CN" dirty="0"/>
              <a:t> </a:t>
            </a:r>
            <a:r>
              <a:rPr lang="en-US" altLang="zh-CN" sz="4000" dirty="0">
                <a:solidFill>
                  <a:srgbClr val="0000FF"/>
                </a:solidFill>
              </a:rPr>
              <a:t>on </a:t>
            </a:r>
            <a:r>
              <a:rPr lang="en-US" altLang="zh-CN" sz="4000" dirty="0"/>
              <a:t>Sunday, </a:t>
            </a:r>
            <a:r>
              <a:rPr lang="en-US" altLang="zh-CN" sz="4000" dirty="0">
                <a:solidFill>
                  <a:srgbClr val="0000FF"/>
                </a:solidFill>
              </a:rPr>
              <a:t>on</a:t>
            </a:r>
            <a:r>
              <a:rPr lang="en-US" altLang="zh-CN" sz="4000" dirty="0"/>
              <a:t> Sunday morning, </a:t>
            </a:r>
          </a:p>
          <a:p>
            <a:r>
              <a:rPr lang="en-US" altLang="zh-CN" sz="4000" dirty="0"/>
              <a:t> </a:t>
            </a:r>
            <a:r>
              <a:rPr lang="en-US" altLang="zh-CN" sz="4000" dirty="0">
                <a:solidFill>
                  <a:srgbClr val="0000FF"/>
                </a:solidFill>
              </a:rPr>
              <a:t>on</a:t>
            </a:r>
            <a:r>
              <a:rPr lang="en-US" altLang="zh-CN" sz="4000" dirty="0"/>
              <a:t> a cold evening … </a:t>
            </a:r>
          </a:p>
          <a:p>
            <a:r>
              <a:rPr lang="en-US" altLang="zh-CN" sz="4000" dirty="0"/>
              <a:t>_________________________________________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00918" y="4187829"/>
            <a:ext cx="12657832" cy="65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4803" tIns="57401" rIns="114803" bIns="57401">
            <a:spAutoFit/>
          </a:bodyPr>
          <a:lstStyle/>
          <a:p>
            <a:r>
              <a:rPr lang="zh-CN" altLang="en-US" sz="3500" dirty="0">
                <a:latin typeface="Swis721 BlkEx BT" pitchFamily="34" charset="0"/>
              </a:rPr>
              <a:t>表示在</a:t>
            </a:r>
            <a:r>
              <a:rPr lang="zh-CN" altLang="en-US" sz="3500" dirty="0">
                <a:solidFill>
                  <a:srgbClr val="FF0000"/>
                </a:solidFill>
                <a:latin typeface="Swis721 BlkEx BT" pitchFamily="34" charset="0"/>
              </a:rPr>
              <a:t>具体</a:t>
            </a:r>
            <a:r>
              <a:rPr lang="zh-CN" altLang="en-US" sz="3500" dirty="0" smtClean="0">
                <a:solidFill>
                  <a:srgbClr val="FF0000"/>
                </a:solidFill>
                <a:latin typeface="Swis721 BlkEx BT" pitchFamily="34" charset="0"/>
              </a:rPr>
              <a:t>的</a:t>
            </a:r>
            <a:r>
              <a:rPr lang="zh-CN" altLang="en-US" sz="3500" dirty="0" smtClean="0">
                <a:latin typeface="Swis721 BlkEx BT" pitchFamily="34" charset="0"/>
              </a:rPr>
              <a:t>某一天或</a:t>
            </a:r>
            <a:r>
              <a:rPr lang="zh-CN" altLang="en-US" sz="3500" dirty="0" smtClean="0">
                <a:solidFill>
                  <a:srgbClr val="FF0000"/>
                </a:solidFill>
                <a:latin typeface="Swis721 BlkEx BT" pitchFamily="34" charset="0"/>
              </a:rPr>
              <a:t>特定的某</a:t>
            </a:r>
            <a:r>
              <a:rPr lang="zh-CN" altLang="en-US" sz="3500" dirty="0">
                <a:solidFill>
                  <a:srgbClr val="FF0000"/>
                </a:solidFill>
                <a:latin typeface="Swis721 BlkEx BT" pitchFamily="34" charset="0"/>
              </a:rPr>
              <a:t>一</a:t>
            </a:r>
            <a:r>
              <a:rPr lang="zh-CN" altLang="en-US" sz="3500" dirty="0" smtClean="0">
                <a:solidFill>
                  <a:srgbClr val="FF0000"/>
                </a:solidFill>
                <a:latin typeface="Swis721 BlkEx BT" pitchFamily="34" charset="0"/>
              </a:rPr>
              <a:t>天上</a:t>
            </a:r>
            <a:r>
              <a:rPr lang="zh-CN" altLang="en-US" sz="3500" dirty="0">
                <a:solidFill>
                  <a:srgbClr val="FF0000"/>
                </a:solidFill>
                <a:latin typeface="Swis721 BlkEx BT" pitchFamily="34" charset="0"/>
              </a:rPr>
              <a:t>、</a:t>
            </a:r>
            <a:r>
              <a:rPr lang="zh-CN" altLang="en-US" sz="3500" dirty="0" smtClean="0">
                <a:solidFill>
                  <a:srgbClr val="FF0000"/>
                </a:solidFill>
                <a:latin typeface="Swis721 BlkEx BT" pitchFamily="34" charset="0"/>
              </a:rPr>
              <a:t>下午</a:t>
            </a:r>
            <a:r>
              <a:rPr lang="zh-CN" altLang="en-US" sz="3500" dirty="0">
                <a:solidFill>
                  <a:srgbClr val="FF0000"/>
                </a:solidFill>
                <a:latin typeface="Swis721 BlkEx BT" pitchFamily="34" charset="0"/>
              </a:rPr>
              <a:t>、</a:t>
            </a:r>
            <a:r>
              <a:rPr lang="zh-CN" altLang="en-US" sz="3500" dirty="0" smtClean="0">
                <a:solidFill>
                  <a:srgbClr val="FF0000"/>
                </a:solidFill>
                <a:latin typeface="Swis721 BlkEx BT" pitchFamily="34" charset="0"/>
              </a:rPr>
              <a:t>晚上</a:t>
            </a:r>
            <a:r>
              <a:rPr lang="zh-CN" altLang="en-US" sz="3500" dirty="0">
                <a:latin typeface="Swis721 BlkEx BT" pitchFamily="34" charset="0"/>
              </a:rPr>
              <a:t>用</a:t>
            </a:r>
            <a:r>
              <a:rPr lang="zh-CN" altLang="en-US" sz="3500" dirty="0">
                <a:solidFill>
                  <a:srgbClr val="0000FF"/>
                </a:solidFill>
                <a:latin typeface="Swis721 BlkEx BT" pitchFamily="34" charset="0"/>
              </a:rPr>
              <a:t> </a:t>
            </a:r>
            <a:r>
              <a:rPr lang="en-US" altLang="zh-CN" sz="3500" dirty="0">
                <a:solidFill>
                  <a:srgbClr val="0000FF"/>
                </a:solidFill>
                <a:latin typeface="Swis721 BlkEx BT" pitchFamily="34" charset="0"/>
              </a:rPr>
              <a:t>on</a:t>
            </a:r>
          </a:p>
        </p:txBody>
      </p:sp>
      <p:sp>
        <p:nvSpPr>
          <p:cNvPr id="20" name="文本框 12304"/>
          <p:cNvSpPr txBox="1">
            <a:spLocks noChangeArrowheads="1"/>
          </p:cNvSpPr>
          <p:nvPr/>
        </p:nvSpPr>
        <p:spPr bwMode="auto">
          <a:xfrm>
            <a:off x="555874" y="4973647"/>
            <a:ext cx="12302876" cy="134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4803" tIns="57401" rIns="114803" bIns="57401">
            <a:spAutoFit/>
          </a:bodyPr>
          <a:lstStyle/>
          <a:p>
            <a:r>
              <a:rPr lang="en-US" altLang="zh-CN" sz="4000" dirty="0"/>
              <a:t>3. </a:t>
            </a:r>
            <a:r>
              <a:rPr lang="en-US" altLang="zh-CN" sz="4000" dirty="0">
                <a:solidFill>
                  <a:srgbClr val="0000FF"/>
                </a:solidFill>
              </a:rPr>
              <a:t>in</a:t>
            </a:r>
            <a:r>
              <a:rPr lang="en-US" altLang="zh-CN" sz="4000" dirty="0"/>
              <a:t> May, </a:t>
            </a:r>
            <a:r>
              <a:rPr lang="en-US" altLang="zh-CN" sz="4000" dirty="0">
                <a:solidFill>
                  <a:srgbClr val="0000FF"/>
                </a:solidFill>
              </a:rPr>
              <a:t>in </a:t>
            </a:r>
            <a:r>
              <a:rPr lang="en-US" altLang="zh-CN" sz="4000" dirty="0"/>
              <a:t>summer, </a:t>
            </a:r>
            <a:r>
              <a:rPr lang="en-US" altLang="zh-CN" sz="4000" dirty="0">
                <a:solidFill>
                  <a:srgbClr val="0000FF"/>
                </a:solidFill>
              </a:rPr>
              <a:t>in</a:t>
            </a:r>
            <a:r>
              <a:rPr lang="en-US" altLang="zh-CN" sz="4000" dirty="0"/>
              <a:t> 2010, </a:t>
            </a:r>
            <a:r>
              <a:rPr lang="en-US" altLang="zh-CN" sz="4000" dirty="0">
                <a:solidFill>
                  <a:srgbClr val="0000FF"/>
                </a:solidFill>
              </a:rPr>
              <a:t>in </a:t>
            </a:r>
            <a:r>
              <a:rPr lang="en-US" altLang="zh-CN" sz="4000" dirty="0"/>
              <a:t>a century…</a:t>
            </a:r>
          </a:p>
          <a:p>
            <a:r>
              <a:rPr lang="en-US" altLang="zh-CN" sz="4000" dirty="0"/>
              <a:t>     ______________________________________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928649" y="5545151"/>
            <a:ext cx="11543853" cy="65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4803" tIns="57401" rIns="114803" bIns="57401">
            <a:spAutoFit/>
          </a:bodyPr>
          <a:lstStyle/>
          <a:p>
            <a:r>
              <a:rPr lang="zh-CN" altLang="en-US" sz="3500" dirty="0">
                <a:latin typeface="Swis721 BlkEx BT" pitchFamily="34" charset="0"/>
              </a:rPr>
              <a:t>表示</a:t>
            </a:r>
            <a:r>
              <a:rPr lang="zh-CN" altLang="en-US" sz="3500" dirty="0">
                <a:solidFill>
                  <a:srgbClr val="FF0000"/>
                </a:solidFill>
                <a:latin typeface="Swis721 BlkEx BT" pitchFamily="34" charset="0"/>
              </a:rPr>
              <a:t>大于一天</a:t>
            </a:r>
            <a:r>
              <a:rPr lang="zh-CN" altLang="en-US" sz="3500" dirty="0">
                <a:latin typeface="Swis721 BlkEx BT" pitchFamily="34" charset="0"/>
              </a:rPr>
              <a:t>的时间</a:t>
            </a:r>
            <a:r>
              <a:rPr lang="zh-CN" altLang="en-US" sz="3500" dirty="0" smtClean="0"/>
              <a:t>如月、季节、年、世纪前用</a:t>
            </a:r>
            <a:r>
              <a:rPr lang="en-US" altLang="zh-CN" sz="3500" dirty="0">
                <a:solidFill>
                  <a:srgbClr val="0000FF"/>
                </a:solidFill>
                <a:latin typeface="Swis721 BlkEx BT" pitchFamily="34" charset="0"/>
              </a:rPr>
              <a:t>in</a:t>
            </a:r>
          </a:p>
        </p:txBody>
      </p:sp>
      <p:sp>
        <p:nvSpPr>
          <p:cNvPr id="22" name="文本框 12305"/>
          <p:cNvSpPr txBox="1">
            <a:spLocks noChangeArrowheads="1"/>
          </p:cNvSpPr>
          <p:nvPr/>
        </p:nvSpPr>
        <p:spPr bwMode="auto">
          <a:xfrm>
            <a:off x="0" y="4902209"/>
            <a:ext cx="12858750" cy="140242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114803" tIns="57401" rIns="114803" bIns="57401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3800" dirty="0"/>
              <a:t>还有</a:t>
            </a:r>
            <a:r>
              <a:rPr lang="en-US" altLang="zh-CN" sz="3800" dirty="0">
                <a:solidFill>
                  <a:srgbClr val="0000FF"/>
                </a:solidFill>
              </a:rPr>
              <a:t>: in </a:t>
            </a:r>
            <a:r>
              <a:rPr lang="en-US" altLang="zh-CN" sz="3800" dirty="0"/>
              <a:t>the morning, </a:t>
            </a:r>
            <a:r>
              <a:rPr lang="en-US" altLang="zh-CN" sz="3800" dirty="0">
                <a:solidFill>
                  <a:srgbClr val="0000FF"/>
                </a:solidFill>
              </a:rPr>
              <a:t>in</a:t>
            </a:r>
            <a:r>
              <a:rPr lang="en-US" altLang="zh-CN" sz="3800" dirty="0"/>
              <a:t> the afternoon ,</a:t>
            </a:r>
            <a:r>
              <a:rPr lang="en-US" altLang="zh-CN" sz="3800" dirty="0">
                <a:solidFill>
                  <a:srgbClr val="0000FF"/>
                </a:solidFill>
              </a:rPr>
              <a:t> in</a:t>
            </a:r>
            <a:r>
              <a:rPr lang="en-US" altLang="zh-CN" sz="3800" dirty="0"/>
              <a:t> the </a:t>
            </a:r>
            <a:r>
              <a:rPr lang="en-US" altLang="zh-CN" sz="3800" dirty="0" smtClean="0"/>
              <a:t>evening</a:t>
            </a:r>
          </a:p>
          <a:p>
            <a:pPr>
              <a:spcBef>
                <a:spcPct val="20000"/>
              </a:spcBef>
            </a:pPr>
            <a:r>
              <a:rPr lang="zh-CN" altLang="en-US" sz="3600" dirty="0" smtClean="0">
                <a:solidFill>
                  <a:srgbClr val="FF0000"/>
                </a:solidFill>
                <a:latin typeface="Swis721 BlkEx BT" pitchFamily="34" charset="0"/>
              </a:rPr>
              <a:t>泛指在早上</a:t>
            </a:r>
            <a:r>
              <a:rPr lang="en-US" altLang="zh-CN" sz="3600" dirty="0" smtClean="0">
                <a:solidFill>
                  <a:srgbClr val="FF0000"/>
                </a:solidFill>
                <a:latin typeface="Swis721 BlkEx BT" pitchFamily="34" charset="0"/>
              </a:rPr>
              <a:t>/</a:t>
            </a:r>
            <a:r>
              <a:rPr lang="zh-CN" altLang="en-US" sz="3600" dirty="0" smtClean="0">
                <a:solidFill>
                  <a:srgbClr val="FF0000"/>
                </a:solidFill>
                <a:latin typeface="Swis721 BlkEx BT" pitchFamily="34" charset="0"/>
              </a:rPr>
              <a:t>下午</a:t>
            </a:r>
            <a:r>
              <a:rPr lang="en-US" altLang="zh-CN" sz="3600" dirty="0" smtClean="0">
                <a:solidFill>
                  <a:srgbClr val="FF0000"/>
                </a:solidFill>
                <a:latin typeface="Swis721 BlkEx BT" pitchFamily="34" charset="0"/>
              </a:rPr>
              <a:t>/</a:t>
            </a:r>
            <a:r>
              <a:rPr lang="zh-CN" altLang="en-US" sz="3600" dirty="0" smtClean="0">
                <a:solidFill>
                  <a:srgbClr val="FF0000"/>
                </a:solidFill>
                <a:latin typeface="Swis721 BlkEx BT" pitchFamily="34" charset="0"/>
              </a:rPr>
              <a:t>晚上也用 </a:t>
            </a:r>
            <a:r>
              <a:rPr lang="en-US" altLang="zh-CN" sz="3600" dirty="0" smtClean="0">
                <a:solidFill>
                  <a:srgbClr val="FF0000"/>
                </a:solidFill>
                <a:latin typeface="Swis721 BlkEx BT" pitchFamily="34" charset="0"/>
              </a:rPr>
              <a:t>in</a:t>
            </a:r>
            <a:r>
              <a:rPr lang="en-US" altLang="zh-CN" sz="3800" dirty="0" smtClean="0"/>
              <a:t> </a:t>
            </a:r>
            <a:endParaRPr lang="en-US" altLang="zh-CN" sz="3800" dirty="0"/>
          </a:p>
        </p:txBody>
      </p:sp>
    </p:spTree>
    <p:extLst>
      <p:ext uri="{BB962C8B-B14F-4D97-AF65-F5344CB8AC3E}">
        <p14:creationId xmlns="" xmlns:p14="http://schemas.microsoft.com/office/powerpoint/2010/main" val="2879463042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85707" y="187301"/>
            <a:ext cx="3657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时间介词</a:t>
            </a:r>
          </a:p>
        </p:txBody>
      </p:sp>
      <p:sp>
        <p:nvSpPr>
          <p:cNvPr id="14" name="文本框 38916"/>
          <p:cNvSpPr txBox="1">
            <a:spLocks noChangeArrowheads="1"/>
          </p:cNvSpPr>
          <p:nvPr/>
        </p:nvSpPr>
        <p:spPr bwMode="auto">
          <a:xfrm>
            <a:off x="214269" y="901681"/>
            <a:ext cx="75088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zh-CN" altLang="en-US" sz="3600" b="1" dirty="0" smtClean="0">
                <a:latin typeface="+mn-ea"/>
                <a:ea typeface="+mn-ea"/>
              </a:rPr>
              <a:t>二、时间</a:t>
            </a:r>
            <a:r>
              <a:rPr lang="zh-CN" altLang="en-US" sz="3600" b="1" dirty="0">
                <a:latin typeface="+mn-ea"/>
                <a:ea typeface="+mn-ea"/>
              </a:rPr>
              <a:t>的前后  </a:t>
            </a:r>
            <a:r>
              <a:rPr lang="en-US" altLang="zh-CN" sz="3600" b="1" dirty="0">
                <a:solidFill>
                  <a:srgbClr val="FF0066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before, after</a:t>
            </a:r>
          </a:p>
        </p:txBody>
      </p:sp>
      <p:sp>
        <p:nvSpPr>
          <p:cNvPr id="15" name="文本框 38918"/>
          <p:cNvSpPr txBox="1">
            <a:spLocks noChangeArrowheads="1"/>
          </p:cNvSpPr>
          <p:nvPr/>
        </p:nvSpPr>
        <p:spPr bwMode="auto">
          <a:xfrm>
            <a:off x="3857607" y="1330309"/>
            <a:ext cx="17588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在</a:t>
            </a:r>
            <a:r>
              <a:rPr lang="en-US" altLang="zh-CN" sz="2800" dirty="0">
                <a:solidFill>
                  <a:srgbClr val="0000FF"/>
                </a:solidFill>
              </a:rPr>
              <a:t>……</a:t>
            </a:r>
            <a:r>
              <a:rPr lang="zh-CN" altLang="en-US" sz="2800" dirty="0">
                <a:solidFill>
                  <a:srgbClr val="0000FF"/>
                </a:solidFill>
              </a:rPr>
              <a:t>之前</a:t>
            </a:r>
          </a:p>
        </p:txBody>
      </p:sp>
      <p:sp>
        <p:nvSpPr>
          <p:cNvPr id="16" name="文本框 38917"/>
          <p:cNvSpPr txBox="1">
            <a:spLocks noChangeArrowheads="1"/>
          </p:cNvSpPr>
          <p:nvPr/>
        </p:nvSpPr>
        <p:spPr bwMode="auto">
          <a:xfrm>
            <a:off x="5643557" y="1330309"/>
            <a:ext cx="17588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在</a:t>
            </a:r>
            <a:r>
              <a:rPr lang="en-US" altLang="zh-CN" sz="2800" dirty="0">
                <a:solidFill>
                  <a:srgbClr val="0000FF"/>
                </a:solidFill>
              </a:rPr>
              <a:t>……</a:t>
            </a:r>
            <a:r>
              <a:rPr lang="zh-CN" altLang="en-US" sz="2800" dirty="0">
                <a:solidFill>
                  <a:srgbClr val="0000FF"/>
                </a:solidFill>
              </a:rPr>
              <a:t>之后</a:t>
            </a:r>
          </a:p>
        </p:txBody>
      </p:sp>
      <p:sp>
        <p:nvSpPr>
          <p:cNvPr id="17" name="文本框 38919"/>
          <p:cNvSpPr txBox="1">
            <a:spLocks noChangeArrowheads="1"/>
          </p:cNvSpPr>
          <p:nvPr/>
        </p:nvSpPr>
        <p:spPr bwMode="auto">
          <a:xfrm>
            <a:off x="214269" y="1758937"/>
            <a:ext cx="824661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0" dirty="0" smtClean="0">
                <a:latin typeface="Times New Roman" pitchFamily="18" charset="0"/>
                <a:cs typeface="Times New Roman" pitchFamily="18" charset="0"/>
              </a:rPr>
              <a:t>Eg.1.Spring </a:t>
            </a:r>
            <a:r>
              <a:rPr lang="en-US" altLang="zh-CN" sz="3600" b="0" dirty="0">
                <a:latin typeface="Times New Roman" pitchFamily="18" charset="0"/>
                <a:cs typeface="Times New Roman" pitchFamily="18" charset="0"/>
              </a:rPr>
              <a:t>comes ______ summer.</a:t>
            </a:r>
          </a:p>
          <a:p>
            <a:r>
              <a:rPr lang="en-US" altLang="zh-CN" sz="3600" b="0" dirty="0" smtClean="0">
                <a:latin typeface="Times New Roman" pitchFamily="18" charset="0"/>
                <a:cs typeface="Times New Roman" pitchFamily="18" charset="0"/>
              </a:rPr>
              <a:t>      2.I </a:t>
            </a:r>
            <a:r>
              <a:rPr lang="en-US" altLang="zh-CN" sz="3600" b="0" dirty="0">
                <a:latin typeface="Times New Roman" pitchFamily="18" charset="0"/>
                <a:cs typeface="Times New Roman" pitchFamily="18" charset="0"/>
              </a:rPr>
              <a:t>go home _____ </a:t>
            </a:r>
            <a:r>
              <a:rPr lang="en-US" altLang="zh-CN" sz="3600" b="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:00</a:t>
            </a:r>
            <a:r>
              <a:rPr lang="en-US" altLang="zh-CN" sz="36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0" dirty="0">
                <a:latin typeface="Times New Roman" pitchFamily="18" charset="0"/>
                <a:cs typeface="Times New Roman" pitchFamily="18" charset="0"/>
              </a:rPr>
              <a:t>p.m. every day.</a:t>
            </a:r>
          </a:p>
        </p:txBody>
      </p:sp>
      <p:sp>
        <p:nvSpPr>
          <p:cNvPr id="18" name="文本框 38920"/>
          <p:cNvSpPr txBox="1">
            <a:spLocks noChangeArrowheads="1"/>
          </p:cNvSpPr>
          <p:nvPr/>
        </p:nvSpPr>
        <p:spPr bwMode="auto">
          <a:xfrm>
            <a:off x="3786169" y="1758937"/>
            <a:ext cx="14103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0" dirty="0">
                <a:solidFill>
                  <a:srgbClr val="FF0066"/>
                </a:solidFill>
              </a:rPr>
              <a:t>before</a:t>
            </a:r>
          </a:p>
        </p:txBody>
      </p:sp>
      <p:sp>
        <p:nvSpPr>
          <p:cNvPr id="19" name="文本框 38922"/>
          <p:cNvSpPr txBox="1">
            <a:spLocks noChangeArrowheads="1"/>
          </p:cNvSpPr>
          <p:nvPr/>
        </p:nvSpPr>
        <p:spPr bwMode="auto">
          <a:xfrm>
            <a:off x="3428979" y="2259003"/>
            <a:ext cx="11844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000" b="0" dirty="0">
                <a:solidFill>
                  <a:srgbClr val="FF0066"/>
                </a:solidFill>
              </a:rPr>
              <a:t>after</a:t>
            </a:r>
          </a:p>
        </p:txBody>
      </p:sp>
      <p:sp>
        <p:nvSpPr>
          <p:cNvPr id="23" name="文本框 38925"/>
          <p:cNvSpPr txBox="1">
            <a:spLocks noChangeArrowheads="1"/>
          </p:cNvSpPr>
          <p:nvPr/>
        </p:nvSpPr>
        <p:spPr bwMode="auto">
          <a:xfrm>
            <a:off x="285707" y="3044821"/>
            <a:ext cx="7219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 smtClean="0"/>
              <a:t>三、时间</a:t>
            </a:r>
            <a:r>
              <a:rPr lang="zh-CN" altLang="en-US" sz="3600" b="1" dirty="0"/>
              <a:t>的起点 </a:t>
            </a:r>
            <a:r>
              <a:rPr lang="en-US" altLang="zh-CN" sz="3600" b="1" dirty="0">
                <a:solidFill>
                  <a:srgbClr val="FF0066"/>
                </a:solidFill>
              </a:rPr>
              <a:t>from, since</a:t>
            </a:r>
          </a:p>
        </p:txBody>
      </p:sp>
      <p:sp>
        <p:nvSpPr>
          <p:cNvPr id="24" name="文本框 38926"/>
          <p:cNvSpPr txBox="1">
            <a:spLocks noChangeArrowheads="1"/>
          </p:cNvSpPr>
          <p:nvPr/>
        </p:nvSpPr>
        <p:spPr bwMode="auto">
          <a:xfrm>
            <a:off x="3286103" y="3473449"/>
            <a:ext cx="16177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从</a:t>
            </a:r>
            <a:r>
              <a:rPr lang="en-US" altLang="zh-CN" sz="2800" dirty="0">
                <a:solidFill>
                  <a:srgbClr val="0000FF"/>
                </a:solidFill>
              </a:rPr>
              <a:t>……(</a:t>
            </a:r>
            <a:r>
              <a:rPr lang="zh-CN" altLang="en-US" sz="2800" dirty="0">
                <a:solidFill>
                  <a:srgbClr val="0000FF"/>
                </a:solidFill>
              </a:rPr>
              <a:t>起</a:t>
            </a:r>
            <a:r>
              <a:rPr lang="en-US" altLang="zh-CN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5" name="文本框 38927"/>
          <p:cNvSpPr txBox="1">
            <a:spLocks noChangeArrowheads="1"/>
          </p:cNvSpPr>
          <p:nvPr/>
        </p:nvSpPr>
        <p:spPr bwMode="auto">
          <a:xfrm>
            <a:off x="4857739" y="3473449"/>
            <a:ext cx="1510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自</a:t>
            </a:r>
            <a:r>
              <a:rPr lang="en-US" altLang="zh-CN" sz="2800" dirty="0">
                <a:solidFill>
                  <a:srgbClr val="0000FF"/>
                </a:solidFill>
              </a:rPr>
              <a:t>…</a:t>
            </a:r>
            <a:r>
              <a:rPr lang="zh-CN" altLang="en-US" sz="2800" dirty="0">
                <a:solidFill>
                  <a:srgbClr val="0000FF"/>
                </a:solidFill>
              </a:rPr>
              <a:t>以来</a:t>
            </a:r>
          </a:p>
        </p:txBody>
      </p:sp>
      <p:sp>
        <p:nvSpPr>
          <p:cNvPr id="26" name="文本框 38928"/>
          <p:cNvSpPr txBox="1">
            <a:spLocks noChangeArrowheads="1"/>
          </p:cNvSpPr>
          <p:nvPr/>
        </p:nvSpPr>
        <p:spPr bwMode="auto">
          <a:xfrm>
            <a:off x="357145" y="3973515"/>
            <a:ext cx="98294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1.We study at school _______ Monday </a:t>
            </a:r>
            <a:r>
              <a:rPr lang="en-US" altLang="zh-CN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 Friday.</a:t>
            </a:r>
          </a:p>
          <a:p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2.______ eight years ago, I have worked in 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Tianjin </a:t>
            </a:r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" name="文本框 38929"/>
          <p:cNvSpPr txBox="1">
            <a:spLocks noChangeArrowheads="1"/>
          </p:cNvSpPr>
          <p:nvPr/>
        </p:nvSpPr>
        <p:spPr bwMode="auto">
          <a:xfrm>
            <a:off x="4571987" y="3973515"/>
            <a:ext cx="10909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FF0066"/>
                </a:solidFill>
              </a:rPr>
              <a:t>from</a:t>
            </a:r>
          </a:p>
        </p:txBody>
      </p:sp>
      <p:sp>
        <p:nvSpPr>
          <p:cNvPr id="28" name="文本框 38930"/>
          <p:cNvSpPr txBox="1">
            <a:spLocks noChangeArrowheads="1"/>
          </p:cNvSpPr>
          <p:nvPr/>
        </p:nvSpPr>
        <p:spPr bwMode="auto">
          <a:xfrm>
            <a:off x="928649" y="4545019"/>
            <a:ext cx="11689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FF0066"/>
                </a:solidFill>
              </a:rPr>
              <a:t>Since</a:t>
            </a:r>
          </a:p>
        </p:txBody>
      </p:sp>
      <p:sp>
        <p:nvSpPr>
          <p:cNvPr id="29" name="文本框 38931"/>
          <p:cNvSpPr txBox="1">
            <a:spLocks noChangeArrowheads="1"/>
          </p:cNvSpPr>
          <p:nvPr/>
        </p:nvSpPr>
        <p:spPr bwMode="auto">
          <a:xfrm>
            <a:off x="500021" y="5187961"/>
            <a:ext cx="73644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 smtClean="0"/>
              <a:t>四、时间</a:t>
            </a:r>
            <a:r>
              <a:rPr lang="zh-CN" altLang="en-US" sz="3600" b="1" dirty="0"/>
              <a:t>的期间 </a:t>
            </a:r>
            <a:r>
              <a:rPr lang="en-US" altLang="zh-CN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for, during</a:t>
            </a:r>
          </a:p>
        </p:txBody>
      </p:sp>
      <p:sp>
        <p:nvSpPr>
          <p:cNvPr id="30" name="文本框 38932"/>
          <p:cNvSpPr txBox="1">
            <a:spLocks noChangeArrowheads="1"/>
          </p:cNvSpPr>
          <p:nvPr/>
        </p:nvSpPr>
        <p:spPr bwMode="auto">
          <a:xfrm>
            <a:off x="571459" y="5759465"/>
            <a:ext cx="10534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for </a:t>
            </a:r>
            <a:r>
              <a:rPr lang="en-US" altLang="zh-CN" sz="3600" dirty="0"/>
              <a:t>+</a:t>
            </a:r>
            <a:endParaRPr lang="en-US" altLang="zh-CN" sz="3600" dirty="0">
              <a:solidFill>
                <a:srgbClr val="3333FF"/>
              </a:solidFill>
            </a:endParaRPr>
          </a:p>
        </p:txBody>
      </p:sp>
      <p:sp>
        <p:nvSpPr>
          <p:cNvPr id="31" name="文本框 38933"/>
          <p:cNvSpPr txBox="1">
            <a:spLocks noChangeArrowheads="1"/>
          </p:cNvSpPr>
          <p:nvPr/>
        </p:nvSpPr>
        <p:spPr bwMode="auto">
          <a:xfrm>
            <a:off x="1571591" y="5759465"/>
            <a:ext cx="162095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一段时间</a:t>
            </a:r>
          </a:p>
        </p:txBody>
      </p:sp>
      <p:sp>
        <p:nvSpPr>
          <p:cNvPr id="32" name="直接连接符 31"/>
          <p:cNvSpPr>
            <a:spLocks noChangeShapeType="1"/>
          </p:cNvSpPr>
          <p:nvPr/>
        </p:nvSpPr>
        <p:spPr bwMode="auto">
          <a:xfrm>
            <a:off x="3286103" y="6045217"/>
            <a:ext cx="172878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文本框 38936"/>
          <p:cNvSpPr txBox="1">
            <a:spLocks noChangeArrowheads="1"/>
          </p:cNvSpPr>
          <p:nvPr/>
        </p:nvSpPr>
        <p:spPr bwMode="auto">
          <a:xfrm>
            <a:off x="5214929" y="5759465"/>
            <a:ext cx="24865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/>
              <a:t>(</a:t>
            </a:r>
            <a:r>
              <a:rPr lang="zh-CN" altLang="en-US" sz="3200" dirty="0"/>
              <a:t>做某事</a:t>
            </a:r>
            <a:r>
              <a:rPr lang="en-US" altLang="zh-CN" sz="3200" dirty="0"/>
              <a:t>)</a:t>
            </a:r>
            <a:r>
              <a:rPr lang="zh-CN" altLang="en-US" sz="3200" dirty="0">
                <a:solidFill>
                  <a:srgbClr val="0000FF"/>
                </a:solidFill>
              </a:rPr>
              <a:t>多久</a:t>
            </a:r>
          </a:p>
        </p:txBody>
      </p:sp>
      <p:sp>
        <p:nvSpPr>
          <p:cNvPr id="34" name="文本框 38938"/>
          <p:cNvSpPr txBox="1">
            <a:spLocks noChangeArrowheads="1"/>
          </p:cNvSpPr>
          <p:nvPr/>
        </p:nvSpPr>
        <p:spPr bwMode="auto">
          <a:xfrm>
            <a:off x="285707" y="6402407"/>
            <a:ext cx="1563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during +</a:t>
            </a:r>
          </a:p>
        </p:txBody>
      </p:sp>
      <p:sp>
        <p:nvSpPr>
          <p:cNvPr id="35" name="文本框 38939"/>
          <p:cNvSpPr txBox="1">
            <a:spLocks noChangeArrowheads="1"/>
          </p:cNvSpPr>
          <p:nvPr/>
        </p:nvSpPr>
        <p:spPr bwMode="auto">
          <a:xfrm>
            <a:off x="1643029" y="6473845"/>
            <a:ext cx="162095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一段时间</a:t>
            </a:r>
          </a:p>
        </p:txBody>
      </p:sp>
      <p:sp>
        <p:nvSpPr>
          <p:cNvPr id="36" name="直接连接符 35"/>
          <p:cNvSpPr>
            <a:spLocks noChangeShapeType="1"/>
          </p:cNvSpPr>
          <p:nvPr/>
        </p:nvSpPr>
        <p:spPr bwMode="auto">
          <a:xfrm>
            <a:off x="3500417" y="6759597"/>
            <a:ext cx="172878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文本框 38937"/>
          <p:cNvSpPr txBox="1">
            <a:spLocks noChangeArrowheads="1"/>
          </p:cNvSpPr>
          <p:nvPr/>
        </p:nvSpPr>
        <p:spPr bwMode="auto">
          <a:xfrm>
            <a:off x="5500681" y="6402407"/>
            <a:ext cx="19832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</a:rPr>
              <a:t>在</a:t>
            </a:r>
            <a:r>
              <a:rPr lang="en-US" altLang="zh-CN" sz="3200" dirty="0">
                <a:solidFill>
                  <a:srgbClr val="0000FF"/>
                </a:solidFill>
              </a:rPr>
              <a:t>……</a:t>
            </a:r>
            <a:r>
              <a:rPr lang="zh-CN" altLang="en-US" sz="3200" dirty="0">
                <a:solidFill>
                  <a:srgbClr val="0000FF"/>
                </a:solidFill>
              </a:rPr>
              <a:t>期间</a:t>
            </a:r>
          </a:p>
        </p:txBody>
      </p:sp>
    </p:spTree>
    <p:extLst>
      <p:ext uri="{BB962C8B-B14F-4D97-AF65-F5344CB8AC3E}">
        <p14:creationId xmlns="" xmlns:p14="http://schemas.microsoft.com/office/powerpoint/2010/main" val="2879463042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4" grpId="0"/>
      <p:bldP spid="35" grpId="0"/>
      <p:bldP spid="36" grpId="0" animBg="1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357277" y="187301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练习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071525" y="1401747"/>
            <a:ext cx="97155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1. We will have a party _______ Children’s Day.</a:t>
            </a:r>
            <a:endParaRPr lang="en-US" altLang="zh-CN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142963" y="2401879"/>
            <a:ext cx="109300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2.I </a:t>
            </a:r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was born _____the morning 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of September 1</a:t>
            </a:r>
            <a:r>
              <a:rPr lang="en-US" altLang="zh-CN" sz="36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,1990.</a:t>
            </a:r>
            <a:endParaRPr lang="en-US" altLang="zh-CN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1071525" y="3402011"/>
            <a:ext cx="64812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3. He </a:t>
            </a:r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was born _____ June,1994.</a:t>
            </a: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5714995" y="1330309"/>
            <a:ext cx="1219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FF0000"/>
                </a:solidFill>
                <a:latin typeface="Arial" pitchFamily="34" charset="0"/>
              </a:rPr>
              <a:t>on</a:t>
            </a: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3714731" y="2330441"/>
            <a:ext cx="1219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dirty="0">
                <a:solidFill>
                  <a:srgbClr val="FF0000"/>
                </a:solidFill>
                <a:latin typeface="Arial" pitchFamily="34" charset="0"/>
              </a:rPr>
              <a:t>on</a:t>
            </a:r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4500549" y="3330573"/>
            <a:ext cx="1079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dirty="0">
                <a:solidFill>
                  <a:srgbClr val="FF0000"/>
                </a:solidFill>
                <a:latin typeface="Arial" pitchFamily="34" charset="0"/>
              </a:rPr>
              <a:t>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1525" y="4473581"/>
            <a:ext cx="10429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4.Mary has been in Tianjin __________ 5 years. </a:t>
            </a:r>
            <a:endParaRPr lang="zh-CN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13" y="4259267"/>
            <a:ext cx="1428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endParaRPr lang="zh-CN" altLang="en-US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25" y="5402275"/>
            <a:ext cx="11287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5. What do you want to do ___________ the 7-day holiday?</a:t>
            </a:r>
            <a:endParaRPr lang="zh-CN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375" y="5187961"/>
            <a:ext cx="19288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during</a:t>
            </a:r>
            <a:endParaRPr lang="zh-CN" altLang="en-US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09694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2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0"/>
            <a:ext cx="5429287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Swis721 BlkEx BT" pitchFamily="34" charset="0"/>
                <a:ea typeface="+mj-ea"/>
                <a:cs typeface="+mj-cs"/>
              </a:rPr>
              <a:t>表示地点</a:t>
            </a: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Swis721 BlkEx BT" pitchFamily="34" charset="0"/>
                <a:ea typeface="+mj-ea"/>
                <a:cs typeface="+mj-cs"/>
              </a:rPr>
              <a:t>,</a:t>
            </a: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Swis721 BlkEx BT" pitchFamily="34" charset="0"/>
                <a:ea typeface="+mj-ea"/>
                <a:cs typeface="+mj-cs"/>
              </a:rPr>
              <a:t>方位的介词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23849" y="981075"/>
            <a:ext cx="1089187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rial" pitchFamily="34" charset="0"/>
              </a:rPr>
              <a:t>1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.at</a:t>
            </a:r>
            <a:r>
              <a:rPr lang="en-US" altLang="zh-CN" sz="3200" dirty="0">
                <a:latin typeface="Arial" pitchFamily="34" charset="0"/>
              </a:rPr>
              <a:t> the village 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at</a:t>
            </a:r>
            <a:r>
              <a:rPr lang="en-US" altLang="zh-CN" sz="3200" dirty="0">
                <a:latin typeface="Arial" pitchFamily="34" charset="0"/>
              </a:rPr>
              <a:t> home,  </a:t>
            </a:r>
          </a:p>
          <a:p>
            <a:r>
              <a:rPr lang="en-US" altLang="zh-CN" sz="3200" dirty="0">
                <a:latin typeface="Arial" pitchFamily="34" charset="0"/>
              </a:rPr>
              <a:t>  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at</a:t>
            </a:r>
            <a:r>
              <a:rPr lang="en-US" altLang="zh-CN" sz="3200" dirty="0">
                <a:latin typeface="Arial" pitchFamily="34" charset="0"/>
              </a:rPr>
              <a:t> the </a:t>
            </a:r>
            <a:r>
              <a:rPr lang="en-US" altLang="zh-CN" sz="3200" dirty="0" smtClean="0">
                <a:latin typeface="Arial" pitchFamily="34" charset="0"/>
              </a:rPr>
              <a:t>airport</a:t>
            </a:r>
            <a:endParaRPr lang="en-US" altLang="zh-CN" sz="3200" dirty="0">
              <a:latin typeface="Arial" pitchFamily="34" charset="0"/>
            </a:endParaRPr>
          </a:p>
          <a:p>
            <a:r>
              <a:rPr lang="en-US" altLang="zh-CN" sz="3200" dirty="0">
                <a:latin typeface="Arial" pitchFamily="34" charset="0"/>
              </a:rPr>
              <a:t>                                     ______________________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95288" y="2636838"/>
            <a:ext cx="1010605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rial" pitchFamily="34" charset="0"/>
              </a:rPr>
              <a:t>2.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in</a:t>
            </a:r>
            <a:r>
              <a:rPr lang="en-US" altLang="zh-CN" sz="3200" dirty="0">
                <a:latin typeface="Arial" pitchFamily="34" charset="0"/>
              </a:rPr>
              <a:t> Shanghai </a:t>
            </a:r>
            <a:r>
              <a:rPr lang="en-US" altLang="zh-CN" sz="3200" dirty="0" smtClean="0">
                <a:latin typeface="Arial" pitchFamily="34" charset="0"/>
              </a:rPr>
              <a:t>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in</a:t>
            </a:r>
            <a:r>
              <a:rPr lang="en-US" altLang="zh-CN" sz="3200" dirty="0">
                <a:latin typeface="Arial" pitchFamily="34" charset="0"/>
              </a:rPr>
              <a:t> Asia, </a:t>
            </a:r>
          </a:p>
          <a:p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   in</a:t>
            </a:r>
            <a:r>
              <a:rPr lang="en-US" altLang="zh-CN" sz="3200" dirty="0">
                <a:latin typeface="Arial" pitchFamily="34" charset="0"/>
              </a:rPr>
              <a:t> the world,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in</a:t>
            </a:r>
            <a:r>
              <a:rPr lang="en-US" altLang="zh-CN" sz="3200" dirty="0">
                <a:latin typeface="Arial" pitchFamily="34" charset="0"/>
              </a:rPr>
              <a:t> space…                 </a:t>
            </a:r>
          </a:p>
          <a:p>
            <a:r>
              <a:rPr lang="en-US" altLang="zh-CN" sz="3200" dirty="0">
                <a:latin typeface="Arial" pitchFamily="34" charset="0"/>
              </a:rPr>
              <a:t>                                            ___________________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28583" y="4545019"/>
            <a:ext cx="112157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rial" pitchFamily="34" charset="0"/>
              </a:rPr>
              <a:t>3.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in</a:t>
            </a:r>
            <a:r>
              <a:rPr lang="en-US" altLang="zh-CN" sz="3200" dirty="0">
                <a:latin typeface="Arial" pitchFamily="34" charset="0"/>
              </a:rPr>
              <a:t> the box,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on</a:t>
            </a:r>
            <a:r>
              <a:rPr lang="en-US" altLang="zh-CN" sz="3200" dirty="0">
                <a:latin typeface="Arial" pitchFamily="34" charset="0"/>
              </a:rPr>
              <a:t> the chair,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under </a:t>
            </a:r>
            <a:r>
              <a:rPr lang="en-US" altLang="zh-CN" sz="3200" dirty="0">
                <a:latin typeface="Arial" pitchFamily="34" charset="0"/>
              </a:rPr>
              <a:t>the desk,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next to</a:t>
            </a:r>
            <a:r>
              <a:rPr lang="en-US" altLang="zh-CN" sz="3200" dirty="0">
                <a:latin typeface="Arial" pitchFamily="34" charset="0"/>
              </a:rPr>
              <a:t> Kate,  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on</a:t>
            </a:r>
            <a:r>
              <a:rPr lang="en-US" altLang="zh-CN" sz="3200" dirty="0">
                <a:latin typeface="Arial" pitchFamily="34" charset="0"/>
              </a:rPr>
              <a:t> the right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of</a:t>
            </a:r>
            <a:r>
              <a:rPr lang="en-US" altLang="zh-CN" sz="3200" dirty="0">
                <a:latin typeface="Arial" pitchFamily="34" charset="0"/>
              </a:rPr>
              <a:t> Lucy, 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in front of </a:t>
            </a:r>
            <a:r>
              <a:rPr lang="en-US" altLang="zh-CN" sz="3200" dirty="0">
                <a:latin typeface="Arial" pitchFamily="34" charset="0"/>
              </a:rPr>
              <a:t>the house, </a:t>
            </a:r>
            <a:r>
              <a:rPr lang="en-US" altLang="zh-CN" sz="3200" dirty="0">
                <a:solidFill>
                  <a:srgbClr val="0000FF"/>
                </a:solidFill>
                <a:latin typeface="Arial" pitchFamily="34" charset="0"/>
              </a:rPr>
              <a:t>behind </a:t>
            </a:r>
            <a:r>
              <a:rPr lang="en-US" altLang="zh-CN" sz="3200" dirty="0">
                <a:latin typeface="Arial" pitchFamily="34" charset="0"/>
              </a:rPr>
              <a:t>the door…                     </a:t>
            </a:r>
          </a:p>
          <a:p>
            <a:r>
              <a:rPr lang="en-US" altLang="zh-CN" sz="3200" dirty="0">
                <a:latin typeface="Arial" pitchFamily="34" charset="0"/>
              </a:rPr>
              <a:t>                                  _______________________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43557" y="1758937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</a:rPr>
              <a:t>at+</a:t>
            </a:r>
            <a:r>
              <a:rPr lang="zh-CN" altLang="en-US" sz="3600" b="1" dirty="0" smtClean="0">
                <a:solidFill>
                  <a:schemeClr val="accent1"/>
                </a:solidFill>
              </a:rPr>
              <a:t>小地点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2185" y="3330573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</a:rPr>
              <a:t>in+</a:t>
            </a:r>
            <a:r>
              <a:rPr lang="zh-CN" altLang="en-US" sz="3600" b="1" dirty="0" smtClean="0">
                <a:solidFill>
                  <a:schemeClr val="accent1"/>
                </a:solidFill>
              </a:rPr>
              <a:t>大地点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1987" y="5473713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</a:rPr>
              <a:t>不同的位置用不同的介词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09694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tim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69" y="1544623"/>
            <a:ext cx="3386497" cy="378621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357277" y="187301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易混介词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37903"/>
          <p:cNvSpPr txBox="1">
            <a:spLocks noChangeArrowheads="1"/>
          </p:cNvSpPr>
          <p:nvPr/>
        </p:nvSpPr>
        <p:spPr bwMode="auto">
          <a:xfrm>
            <a:off x="1071525" y="901681"/>
            <a:ext cx="7734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/>
              <a:t>The </a:t>
            </a:r>
            <a:r>
              <a:rPr lang="en-US" altLang="zh-CN" sz="3600" dirty="0" smtClean="0"/>
              <a:t>bird </a:t>
            </a:r>
            <a:r>
              <a:rPr lang="en-US" altLang="zh-CN" sz="3600" dirty="0"/>
              <a:t>is </a:t>
            </a:r>
            <a:r>
              <a:rPr lang="en-US" altLang="zh-CN" sz="3600" dirty="0" smtClean="0"/>
              <a:t>______________ .    </a:t>
            </a:r>
            <a:r>
              <a:rPr lang="en-US" altLang="zh-CN" sz="3600" dirty="0"/>
              <a:t>(</a:t>
            </a:r>
            <a:r>
              <a:rPr lang="zh-CN" altLang="en-US" sz="3600" dirty="0"/>
              <a:t>在树上</a:t>
            </a:r>
            <a:r>
              <a:rPr lang="en-US" altLang="zh-CN" sz="3600" dirty="0"/>
              <a:t>)</a:t>
            </a:r>
          </a:p>
        </p:txBody>
      </p:sp>
      <p:pic>
        <p:nvPicPr>
          <p:cNvPr id="11" name="图片 10" descr="tim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21" y="2259003"/>
            <a:ext cx="1258871" cy="12588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28979" y="901681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/>
                </a:solidFill>
              </a:rPr>
              <a:t>in the tree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  <p:pic>
        <p:nvPicPr>
          <p:cNvPr id="13" name="图片 37902" descr="1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123163">
            <a:off x="2365363" y="2433751"/>
            <a:ext cx="1125538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文本框 37906"/>
          <p:cNvSpPr txBox="1">
            <a:spLocks noChangeArrowheads="1"/>
          </p:cNvSpPr>
          <p:nvPr/>
        </p:nvSpPr>
        <p:spPr bwMode="auto">
          <a:xfrm>
            <a:off x="3571855" y="1758937"/>
            <a:ext cx="5472973" cy="646331"/>
          </a:xfrm>
          <a:prstGeom prst="rect">
            <a:avLst/>
          </a:prstGeom>
          <a:solidFill>
            <a:srgbClr val="00FF00">
              <a:alpha val="3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</a:rPr>
              <a:t>不属于树本身</a:t>
            </a:r>
            <a:r>
              <a:rPr lang="zh-CN" altLang="en-US" sz="3600" dirty="0"/>
              <a:t>的东西</a:t>
            </a:r>
            <a:r>
              <a:rPr lang="en-US" altLang="zh-CN" sz="3600" dirty="0"/>
              <a:t>,</a:t>
            </a:r>
            <a:r>
              <a:rPr lang="zh-CN" altLang="en-US" sz="3600" dirty="0"/>
              <a:t>用</a:t>
            </a:r>
            <a:r>
              <a:rPr lang="zh-CN" altLang="en-US" sz="3600" dirty="0">
                <a:solidFill>
                  <a:srgbClr val="FF0000"/>
                </a:solidFill>
              </a:rPr>
              <a:t> </a:t>
            </a:r>
            <a:r>
              <a:rPr lang="en-US" altLang="zh-CN" sz="3600" dirty="0">
                <a:solidFill>
                  <a:srgbClr val="FF0000"/>
                </a:solidFill>
              </a:rPr>
              <a:t>in</a:t>
            </a:r>
            <a:r>
              <a:rPr lang="en-US" altLang="zh-CN" sz="3600" dirty="0"/>
              <a:t> </a:t>
            </a:r>
          </a:p>
        </p:txBody>
      </p:sp>
      <p:sp>
        <p:nvSpPr>
          <p:cNvPr id="18" name="文本框 37904"/>
          <p:cNvSpPr txBox="1">
            <a:spLocks noChangeArrowheads="1"/>
          </p:cNvSpPr>
          <p:nvPr/>
        </p:nvSpPr>
        <p:spPr bwMode="auto">
          <a:xfrm>
            <a:off x="1714467" y="5402275"/>
            <a:ext cx="84888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/>
              <a:t>There is a red apple____________ </a:t>
            </a:r>
            <a:r>
              <a:rPr lang="en-US" altLang="zh-CN" sz="3600" dirty="0" smtClean="0"/>
              <a:t>.(</a:t>
            </a:r>
            <a:r>
              <a:rPr lang="zh-CN" altLang="en-US" sz="3600" dirty="0"/>
              <a:t>在树上</a:t>
            </a:r>
            <a:r>
              <a:rPr lang="en-US" altLang="zh-CN" sz="36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4995" y="5330837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/>
                </a:solidFill>
              </a:rPr>
              <a:t>on the tree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  <p:sp>
        <p:nvSpPr>
          <p:cNvPr id="20" name="文本框 37905"/>
          <p:cNvSpPr txBox="1">
            <a:spLocks noChangeArrowheads="1"/>
          </p:cNvSpPr>
          <p:nvPr/>
        </p:nvSpPr>
        <p:spPr bwMode="auto">
          <a:xfrm>
            <a:off x="4571987" y="4402143"/>
            <a:ext cx="5149167" cy="646331"/>
          </a:xfrm>
          <a:prstGeom prst="rect">
            <a:avLst/>
          </a:prstGeom>
          <a:solidFill>
            <a:srgbClr val="92D050">
              <a:alpha val="55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00FF"/>
                </a:solidFill>
              </a:rPr>
              <a:t>树上长出来</a:t>
            </a:r>
            <a:r>
              <a:rPr lang="zh-CN" altLang="en-US" sz="3600" dirty="0"/>
              <a:t>的东西 </a:t>
            </a:r>
            <a:r>
              <a:rPr lang="en-US" altLang="zh-CN" sz="3600" dirty="0"/>
              <a:t>,</a:t>
            </a:r>
            <a:r>
              <a:rPr lang="zh-CN" altLang="en-US" sz="3600" dirty="0"/>
              <a:t>用 </a:t>
            </a:r>
            <a:r>
              <a:rPr lang="en-US" altLang="zh-CN" sz="3600" dirty="0">
                <a:solidFill>
                  <a:srgbClr val="0000FF"/>
                </a:solidFill>
              </a:rPr>
              <a:t>on</a:t>
            </a:r>
          </a:p>
        </p:txBody>
      </p:sp>
    </p:spTree>
    <p:extLst>
      <p:ext uri="{BB962C8B-B14F-4D97-AF65-F5344CB8AC3E}">
        <p14:creationId xmlns="" xmlns:p14="http://schemas.microsoft.com/office/powerpoint/2010/main" val="7409694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7" grpId="0" animBg="1"/>
      <p:bldP spid="18" grpId="0"/>
      <p:bldP spid="19" grpId="0"/>
      <p:bldP spid="20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易混介词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21" y="4259267"/>
            <a:ext cx="2978958" cy="2759069"/>
          </a:xfrm>
          <a:prstGeom prst="rect">
            <a:avLst/>
          </a:prstGeom>
        </p:spPr>
      </p:pic>
      <p:pic>
        <p:nvPicPr>
          <p:cNvPr id="17" name="图片 16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333" y="4116391"/>
            <a:ext cx="2978958" cy="2687631"/>
          </a:xfrm>
          <a:prstGeom prst="rect">
            <a:avLst/>
          </a:prstGeom>
        </p:spPr>
      </p:pic>
      <p:pic>
        <p:nvPicPr>
          <p:cNvPr id="18" name="图片 17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5" y="4330705"/>
            <a:ext cx="2978958" cy="2544755"/>
          </a:xfrm>
          <a:prstGeom prst="rect">
            <a:avLst/>
          </a:prstGeom>
        </p:spPr>
      </p:pic>
      <p:pic>
        <p:nvPicPr>
          <p:cNvPr id="19" name="图片 18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77" y="4187829"/>
            <a:ext cx="2978958" cy="2759069"/>
          </a:xfrm>
          <a:prstGeom prst="rect">
            <a:avLst/>
          </a:prstGeom>
        </p:spPr>
      </p:pic>
      <p:pic>
        <p:nvPicPr>
          <p:cNvPr id="20" name="图片 19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61" y="4187829"/>
            <a:ext cx="2978958" cy="2616193"/>
          </a:xfrm>
          <a:prstGeom prst="rect">
            <a:avLst/>
          </a:prstGeom>
        </p:spPr>
      </p:pic>
      <p:pic>
        <p:nvPicPr>
          <p:cNvPr id="22" name="图片 21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13" y="0"/>
            <a:ext cx="2978958" cy="2687631"/>
          </a:xfrm>
          <a:prstGeom prst="rect">
            <a:avLst/>
          </a:prstGeom>
        </p:spPr>
      </p:pic>
      <p:pic>
        <p:nvPicPr>
          <p:cNvPr id="23" name="图片 22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19" y="0"/>
            <a:ext cx="2978958" cy="2973383"/>
          </a:xfrm>
          <a:prstGeom prst="rect">
            <a:avLst/>
          </a:prstGeom>
        </p:spPr>
      </p:pic>
      <p:pic>
        <p:nvPicPr>
          <p:cNvPr id="24" name="图片 23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069" y="330177"/>
            <a:ext cx="2978958" cy="2759069"/>
          </a:xfrm>
          <a:prstGeom prst="rect">
            <a:avLst/>
          </a:prstGeom>
        </p:spPr>
      </p:pic>
      <p:pic>
        <p:nvPicPr>
          <p:cNvPr id="25" name="图片 24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9792" y="0"/>
            <a:ext cx="2978958" cy="3330573"/>
          </a:xfrm>
          <a:prstGeom prst="rect">
            <a:avLst/>
          </a:prstGeom>
        </p:spPr>
      </p:pic>
      <p:pic>
        <p:nvPicPr>
          <p:cNvPr id="26" name="图片 25" descr="timg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87" y="2544755"/>
            <a:ext cx="3524248" cy="187800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71591" y="2687631"/>
            <a:ext cx="6572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/>
              <a:t>go through the forest</a:t>
            </a:r>
          </a:p>
          <a:p>
            <a:r>
              <a:rPr lang="en-US" altLang="zh-CN" sz="4800" dirty="0" smtClean="0"/>
              <a:t>(</a:t>
            </a:r>
            <a:r>
              <a:rPr lang="zh-CN" altLang="en-US" sz="4800" dirty="0" smtClean="0"/>
              <a:t>从内部穿过用</a:t>
            </a:r>
            <a:r>
              <a:rPr lang="en-US" altLang="zh-CN" sz="4800" dirty="0" smtClean="0"/>
              <a:t>through)</a:t>
            </a:r>
            <a:endParaRPr lang="zh-CN" altLang="en-US" sz="4800" dirty="0"/>
          </a:p>
        </p:txBody>
      </p:sp>
      <p:sp>
        <p:nvSpPr>
          <p:cNvPr id="28" name="TextBox 27"/>
          <p:cNvSpPr txBox="1"/>
          <p:nvPr/>
        </p:nvSpPr>
        <p:spPr>
          <a:xfrm>
            <a:off x="285707" y="1044557"/>
            <a:ext cx="29289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accent1"/>
                </a:solidFill>
              </a:rPr>
              <a:t>through </a:t>
            </a:r>
          </a:p>
          <a:p>
            <a:r>
              <a:rPr lang="en-US" altLang="zh-CN" sz="4400" dirty="0" smtClean="0">
                <a:solidFill>
                  <a:schemeClr val="accent1"/>
                </a:solidFill>
              </a:rPr>
              <a:t>across</a:t>
            </a:r>
            <a:endParaRPr lang="zh-CN" altLang="en-US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2271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可以接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00945" y="2616193"/>
            <a:ext cx="5133906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en-US" altLang="zh-CN" sz="4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go across the street</a:t>
            </a:r>
          </a:p>
          <a:p>
            <a:r>
              <a:rPr lang="en-US" altLang="zh-CN" sz="4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</a:t>
            </a:r>
            <a:r>
              <a:rPr lang="zh-CN" altLang="en-US" sz="4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从表面穿过用</a:t>
            </a:r>
            <a:r>
              <a:rPr lang="en-US" altLang="zh-CN" sz="4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across)</a:t>
            </a:r>
            <a:endParaRPr lang="zh-CN" altLang="en-US" sz="4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 descr="u=3444701558,3512983291&amp;fm=26&amp;gp=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73" y="1473185"/>
            <a:ext cx="6337300" cy="457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82271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672224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between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among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 descr="timg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83" y="901681"/>
            <a:ext cx="4468026" cy="3330573"/>
          </a:xfrm>
          <a:prstGeom prst="rect">
            <a:avLst/>
          </a:prstGeom>
        </p:spPr>
      </p:pic>
      <p:sp>
        <p:nvSpPr>
          <p:cNvPr id="17" name="文本框 41990"/>
          <p:cNvSpPr txBox="1">
            <a:spLocks noChangeArrowheads="1"/>
          </p:cNvSpPr>
          <p:nvPr/>
        </p:nvSpPr>
        <p:spPr bwMode="auto">
          <a:xfrm>
            <a:off x="5572119" y="1258871"/>
            <a:ext cx="53276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dirty="0"/>
              <a:t>The </a:t>
            </a:r>
            <a:r>
              <a:rPr lang="en-US" altLang="zh-CN" sz="3600" dirty="0" smtClean="0"/>
              <a:t>girl </a:t>
            </a:r>
            <a:r>
              <a:rPr lang="en-US" altLang="zh-CN" sz="3600" dirty="0"/>
              <a:t>is </a:t>
            </a:r>
            <a:r>
              <a:rPr lang="en-US" altLang="zh-CN" sz="3600" dirty="0" smtClean="0"/>
              <a:t>________ her mother and her father.</a:t>
            </a:r>
            <a:endParaRPr lang="en-US" altLang="zh-CN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7643821" y="1258871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</a:rPr>
              <a:t>between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19" y="2544755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</a:rPr>
              <a:t>两者之间用</a:t>
            </a:r>
            <a:r>
              <a:rPr lang="en-US" altLang="zh-CN" sz="3600" dirty="0" smtClean="0">
                <a:solidFill>
                  <a:schemeClr val="accent1"/>
                </a:solidFill>
              </a:rPr>
              <a:t>between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  <p:pic>
        <p:nvPicPr>
          <p:cNvPr id="20" name="图片 19" descr="timg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59" y="4402143"/>
            <a:ext cx="4357718" cy="2438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929309" y="4687895"/>
            <a:ext cx="5643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The teacher is _________ the students.</a:t>
            </a:r>
            <a:endParaRPr lang="zh-CN" alt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8643953" y="4545019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/>
                </a:solidFill>
              </a:rPr>
              <a:t>among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29309" y="5902341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</a:rPr>
              <a:t>三者及三者以上用</a:t>
            </a:r>
            <a:r>
              <a:rPr lang="en-US" altLang="zh-CN" sz="3600" dirty="0" smtClean="0">
                <a:solidFill>
                  <a:schemeClr val="accent1"/>
                </a:solidFill>
              </a:rPr>
              <a:t>among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2271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4269" y="687367"/>
            <a:ext cx="47515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in front of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in the front of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 descr="timg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49" y="1401747"/>
            <a:ext cx="4065987" cy="27146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86433" y="1258871"/>
            <a:ext cx="5643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/>
              <a:t>The girl is ________the house.</a:t>
            </a:r>
            <a:endParaRPr lang="zh-CN" altLang="en-US" sz="4400" dirty="0"/>
          </a:p>
        </p:txBody>
      </p:sp>
      <p:sp>
        <p:nvSpPr>
          <p:cNvPr id="18" name="TextBox 17"/>
          <p:cNvSpPr txBox="1"/>
          <p:nvPr/>
        </p:nvSpPr>
        <p:spPr>
          <a:xfrm>
            <a:off x="8215325" y="1330309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</a:rPr>
              <a:t>in front of</a:t>
            </a:r>
            <a:endParaRPr lang="zh-CN" alt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6215061" y="2759069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</a:rPr>
              <a:t>在（外部的）前面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  <p:pic>
        <p:nvPicPr>
          <p:cNvPr id="20" name="图片 19" descr="timg (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49" y="4187829"/>
            <a:ext cx="4071966" cy="276766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643557" y="4259267"/>
            <a:ext cx="70009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/>
              <a:t>The blackboard is ___________the classroom.</a:t>
            </a:r>
            <a:endParaRPr lang="zh-CN" altLang="en-US" sz="4400" dirty="0"/>
          </a:p>
        </p:txBody>
      </p:sp>
      <p:sp>
        <p:nvSpPr>
          <p:cNvPr id="22" name="TextBox 21"/>
          <p:cNvSpPr txBox="1"/>
          <p:nvPr/>
        </p:nvSpPr>
        <p:spPr>
          <a:xfrm>
            <a:off x="5714995" y="5045085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</a:rPr>
              <a:t>in the front of</a:t>
            </a:r>
            <a:endParaRPr lang="zh-CN" alt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5929309" y="5902341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</a:rPr>
              <a:t>在（内部的）前面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2271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4269" y="401615"/>
            <a:ext cx="456823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表示方位的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in; on; to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00087" y="2330441"/>
            <a:ext cx="85725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643161" y="2259003"/>
            <a:ext cx="85725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500417" y="2330441"/>
            <a:ext cx="642942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500417" y="1830375"/>
            <a:ext cx="1571636" cy="142876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214401" y="2330441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D</a:t>
            </a:r>
            <a:endParaRPr lang="zh-CN" alt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2714599" y="2259003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C</a:t>
            </a:r>
            <a:endParaRPr lang="zh-CN" alt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3571855" y="2259003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B</a:t>
            </a:r>
            <a:endParaRPr lang="zh-CN" alt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4429111" y="2259003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A</a:t>
            </a:r>
            <a:endParaRPr lang="zh-CN" altLang="en-US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642897" y="3973515"/>
            <a:ext cx="117157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B is </a:t>
            </a:r>
            <a:r>
              <a:rPr lang="en-US" altLang="zh-CN" sz="3600" b="1" dirty="0" smtClean="0">
                <a:solidFill>
                  <a:schemeClr val="accent1"/>
                </a:solidFill>
              </a:rPr>
              <a:t>in</a:t>
            </a:r>
            <a:r>
              <a:rPr lang="en-US" altLang="zh-CN" sz="3600" dirty="0" smtClean="0"/>
              <a:t> the west of A.</a:t>
            </a:r>
            <a:r>
              <a:rPr lang="zh-CN" altLang="en-US" sz="3600" dirty="0" smtClean="0"/>
              <a:t>（</a:t>
            </a:r>
            <a:r>
              <a:rPr lang="en-US" altLang="zh-CN" sz="3600" dirty="0" smtClean="0"/>
              <a:t>in</a:t>
            </a:r>
            <a:r>
              <a:rPr lang="zh-CN" altLang="en-US" sz="3600" dirty="0" smtClean="0"/>
              <a:t>表示在某地区范围之内）</a:t>
            </a:r>
            <a:endParaRPr lang="en-US" altLang="zh-CN" sz="3600" dirty="0" smtClean="0"/>
          </a:p>
          <a:p>
            <a:r>
              <a:rPr lang="en-US" altLang="zh-CN" sz="3600" dirty="0" smtClean="0"/>
              <a:t>C is </a:t>
            </a:r>
            <a:r>
              <a:rPr lang="en-US" altLang="zh-CN" sz="3600" b="1" dirty="0" smtClean="0">
                <a:solidFill>
                  <a:schemeClr val="accent1"/>
                </a:solidFill>
              </a:rPr>
              <a:t>on</a:t>
            </a:r>
            <a:r>
              <a:rPr lang="en-US" altLang="zh-CN" sz="3600" dirty="0" smtClean="0"/>
              <a:t> the west of A.</a:t>
            </a:r>
            <a:r>
              <a:rPr lang="zh-CN" altLang="en-US" sz="3600" dirty="0" smtClean="0"/>
              <a:t>（</a:t>
            </a:r>
            <a:r>
              <a:rPr lang="en-US" altLang="zh-CN" sz="3600" dirty="0" smtClean="0"/>
              <a:t>on</a:t>
            </a:r>
            <a:r>
              <a:rPr lang="zh-CN" altLang="en-US" sz="3600" dirty="0" smtClean="0"/>
              <a:t>表示在某地区范围以外，接壤）</a:t>
            </a:r>
            <a:endParaRPr lang="en-US" altLang="zh-CN" sz="3600" dirty="0" smtClean="0"/>
          </a:p>
          <a:p>
            <a:r>
              <a:rPr lang="en-US" altLang="zh-CN" sz="3600" dirty="0" smtClean="0"/>
              <a:t>D is </a:t>
            </a:r>
            <a:r>
              <a:rPr lang="en-US" altLang="zh-CN" sz="3600" b="1" dirty="0" smtClean="0">
                <a:solidFill>
                  <a:schemeClr val="accent1"/>
                </a:solidFill>
              </a:rPr>
              <a:t>to </a:t>
            </a:r>
            <a:r>
              <a:rPr lang="en-US" altLang="zh-CN" sz="3600" dirty="0" smtClean="0"/>
              <a:t>the west of A.</a:t>
            </a:r>
            <a:r>
              <a:rPr lang="zh-CN" altLang="en-US" sz="3600" dirty="0" smtClean="0"/>
              <a:t>（</a:t>
            </a:r>
            <a:r>
              <a:rPr lang="en-US" altLang="zh-CN" sz="3600" dirty="0" smtClean="0"/>
              <a:t>to</a:t>
            </a:r>
            <a:r>
              <a:rPr lang="zh-CN" altLang="en-US" sz="3600" dirty="0" smtClean="0"/>
              <a:t>表示在某地区范围以外且不接壤）</a:t>
            </a:r>
            <a:endParaRPr lang="zh-CN" altLang="en-US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642897" y="3973515"/>
            <a:ext cx="1143008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3600" dirty="0" smtClean="0"/>
              <a:t>China is _____ the east of Asia.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Japan is _______ the </a:t>
            </a:r>
            <a:r>
              <a:rPr lang="en-US" altLang="zh-CN" sz="3600" dirty="0" smtClean="0"/>
              <a:t>east </a:t>
            </a:r>
            <a:r>
              <a:rPr lang="en-US" altLang="zh-CN" sz="3600" dirty="0" smtClean="0"/>
              <a:t>of China.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Beijing is _______ the north of </a:t>
            </a:r>
            <a:r>
              <a:rPr lang="en-US" altLang="zh-CN" sz="3600" dirty="0" err="1" smtClean="0"/>
              <a:t>Hebei</a:t>
            </a:r>
            <a:r>
              <a:rPr lang="en-US" altLang="zh-CN" sz="3600" dirty="0" smtClean="0"/>
              <a:t> Province.</a:t>
            </a:r>
            <a:endParaRPr lang="zh-CN" alt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2928913" y="3973515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</a:rPr>
              <a:t>in 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57475" y="4545019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</a:rPr>
              <a:t>to 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28913" y="5045085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</a:rPr>
              <a:t>on 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2271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4269" y="544491"/>
            <a:ext cx="9651745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表示方位的 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above; over; on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below; under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57277" y="1973251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143227" y="2473317"/>
            <a:ext cx="121444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571591" y="1830375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on</a:t>
            </a:r>
            <a:endParaRPr lang="zh-CN" altLang="en-US" sz="4000" dirty="0"/>
          </a:p>
        </p:txBody>
      </p:sp>
      <p:sp>
        <p:nvSpPr>
          <p:cNvPr id="28" name="矩形 27"/>
          <p:cNvSpPr/>
          <p:nvPr/>
        </p:nvSpPr>
        <p:spPr>
          <a:xfrm>
            <a:off x="1357277" y="2473317"/>
            <a:ext cx="121444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858135" y="3402011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0287027" y="3402011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643557" y="3402011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715259" y="1687499"/>
            <a:ext cx="1285884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0215589" y="1687499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572119" y="1758937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214665" y="3402011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143227" y="1758937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7858135" y="2473317"/>
            <a:ext cx="121444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3143227" y="1616061"/>
            <a:ext cx="150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over</a:t>
            </a:r>
            <a:endParaRPr lang="zh-CN" altLang="en-US" sz="4000" dirty="0"/>
          </a:p>
        </p:txBody>
      </p:sp>
      <p:sp>
        <p:nvSpPr>
          <p:cNvPr id="43" name="TextBox 42"/>
          <p:cNvSpPr txBox="1"/>
          <p:nvPr/>
        </p:nvSpPr>
        <p:spPr>
          <a:xfrm>
            <a:off x="3143227" y="3259135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under</a:t>
            </a:r>
            <a:endParaRPr lang="zh-CN" altLang="en-US" sz="3600" dirty="0"/>
          </a:p>
        </p:txBody>
      </p:sp>
      <p:sp>
        <p:nvSpPr>
          <p:cNvPr id="44" name="TextBox 43"/>
          <p:cNvSpPr txBox="1"/>
          <p:nvPr/>
        </p:nvSpPr>
        <p:spPr>
          <a:xfrm>
            <a:off x="5500681" y="1687499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above</a:t>
            </a:r>
            <a:endParaRPr lang="zh-CN" altLang="en-US" sz="3600" dirty="0"/>
          </a:p>
        </p:txBody>
      </p:sp>
      <p:sp>
        <p:nvSpPr>
          <p:cNvPr id="45" name="TextBox 44"/>
          <p:cNvSpPr txBox="1"/>
          <p:nvPr/>
        </p:nvSpPr>
        <p:spPr>
          <a:xfrm>
            <a:off x="10144151" y="1616061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above</a:t>
            </a:r>
            <a:endParaRPr lang="zh-CN" altLang="en-US" sz="3600" dirty="0"/>
          </a:p>
        </p:txBody>
      </p:sp>
      <p:sp>
        <p:nvSpPr>
          <p:cNvPr id="46" name="TextBox 45"/>
          <p:cNvSpPr txBox="1"/>
          <p:nvPr/>
        </p:nvSpPr>
        <p:spPr>
          <a:xfrm>
            <a:off x="7715259" y="1544623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above</a:t>
            </a:r>
            <a:endParaRPr lang="zh-CN" altLang="en-US" sz="3600" dirty="0"/>
          </a:p>
        </p:txBody>
      </p:sp>
      <p:sp>
        <p:nvSpPr>
          <p:cNvPr id="47" name="TextBox 46"/>
          <p:cNvSpPr txBox="1"/>
          <p:nvPr/>
        </p:nvSpPr>
        <p:spPr>
          <a:xfrm>
            <a:off x="5572119" y="3330573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below</a:t>
            </a:r>
            <a:endParaRPr lang="zh-CN" altLang="en-US" sz="3600" dirty="0"/>
          </a:p>
        </p:txBody>
      </p:sp>
      <p:sp>
        <p:nvSpPr>
          <p:cNvPr id="48" name="TextBox 47"/>
          <p:cNvSpPr txBox="1"/>
          <p:nvPr/>
        </p:nvSpPr>
        <p:spPr>
          <a:xfrm>
            <a:off x="7715259" y="3402011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below</a:t>
            </a:r>
            <a:endParaRPr lang="zh-CN" altLang="en-US" sz="3600" dirty="0"/>
          </a:p>
        </p:txBody>
      </p:sp>
      <p:sp>
        <p:nvSpPr>
          <p:cNvPr id="49" name="TextBox 48"/>
          <p:cNvSpPr txBox="1"/>
          <p:nvPr/>
        </p:nvSpPr>
        <p:spPr>
          <a:xfrm>
            <a:off x="10215589" y="3330573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below</a:t>
            </a:r>
            <a:endParaRPr lang="zh-CN" altLang="en-US" sz="3600" dirty="0"/>
          </a:p>
        </p:txBody>
      </p:sp>
      <p:sp>
        <p:nvSpPr>
          <p:cNvPr id="50" name="TextBox 49"/>
          <p:cNvSpPr txBox="1"/>
          <p:nvPr/>
        </p:nvSpPr>
        <p:spPr>
          <a:xfrm>
            <a:off x="714335" y="4187829"/>
            <a:ext cx="113586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3600" dirty="0" smtClean="0"/>
              <a:t>The book is _______ the table. (</a:t>
            </a:r>
            <a:r>
              <a:rPr lang="zh-CN" altLang="en-US" sz="3600" dirty="0" smtClean="0"/>
              <a:t>上面</a:t>
            </a:r>
            <a:r>
              <a:rPr lang="en-US" altLang="zh-CN" sz="3600" dirty="0" smtClean="0"/>
              <a:t>)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There is a bridge _________ the river.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There is a dog _________ the table. (</a:t>
            </a:r>
            <a:r>
              <a:rPr lang="zh-CN" altLang="en-US" sz="3600" dirty="0" smtClean="0"/>
              <a:t>下面</a:t>
            </a:r>
            <a:r>
              <a:rPr lang="en-US" altLang="zh-CN" sz="3600" dirty="0" smtClean="0"/>
              <a:t>)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The bird is flying __________ my head.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We stopped 100 meters ______ the top of the mountain.</a:t>
            </a:r>
            <a:endParaRPr lang="zh-CN" altLang="en-US" sz="3600" dirty="0"/>
          </a:p>
        </p:txBody>
      </p:sp>
      <p:sp>
        <p:nvSpPr>
          <p:cNvPr id="51" name="TextBox 50"/>
          <p:cNvSpPr txBox="1"/>
          <p:nvPr/>
        </p:nvSpPr>
        <p:spPr>
          <a:xfrm>
            <a:off x="3571855" y="3973515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</a:rPr>
              <a:t>on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6301" y="4545019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</a:rPr>
              <a:t>over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71921" y="5116523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</a:rPr>
              <a:t>under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29177" y="5759465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</a:rPr>
              <a:t>above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643557" y="6259531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0000"/>
                </a:solidFill>
              </a:rPr>
              <a:t>below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2271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310935" y="162227"/>
            <a:ext cx="3894015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200" b="1" dirty="0" smtClean="0">
                <a:solidFill>
                  <a:schemeClr val="tx2"/>
                </a:solidFill>
              </a:rPr>
              <a:t>方式介词之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in</a:t>
            </a:r>
            <a:r>
              <a:rPr lang="zh-CN" altLang="en-US" sz="3200" b="1" dirty="0" smtClean="0">
                <a:solidFill>
                  <a:schemeClr val="tx2"/>
                </a:solidFill>
              </a:rPr>
              <a:t>的用法</a:t>
            </a:r>
            <a:endParaRPr lang="zh-CN" altLang="en-US" sz="3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20486"/>
          <p:cNvSpPr txBox="1">
            <a:spLocks noChangeArrowheads="1"/>
          </p:cNvSpPr>
          <p:nvPr/>
        </p:nvSpPr>
        <p:spPr bwMode="auto">
          <a:xfrm>
            <a:off x="179388" y="692150"/>
            <a:ext cx="813593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dirty="0"/>
              <a:t>1.We talk </a:t>
            </a:r>
            <a:r>
              <a:rPr lang="en-US" altLang="zh-CN" sz="4000" dirty="0">
                <a:solidFill>
                  <a:srgbClr val="FF0000"/>
                </a:solidFill>
              </a:rPr>
              <a:t>in English.</a:t>
            </a:r>
          </a:p>
          <a:p>
            <a:r>
              <a:rPr lang="en-US" altLang="zh-CN" sz="2400" dirty="0">
                <a:solidFill>
                  <a:srgbClr val="FF0000"/>
                </a:solidFill>
              </a:rPr>
              <a:t>                          </a:t>
            </a:r>
          </a:p>
        </p:txBody>
      </p:sp>
      <p:sp>
        <p:nvSpPr>
          <p:cNvPr id="46" name="文本框 20487"/>
          <p:cNvSpPr txBox="1">
            <a:spLocks noChangeArrowheads="1"/>
          </p:cNvSpPr>
          <p:nvPr/>
        </p:nvSpPr>
        <p:spPr bwMode="auto">
          <a:xfrm>
            <a:off x="4714863" y="758805"/>
            <a:ext cx="33099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dirty="0"/>
              <a:t>①</a:t>
            </a:r>
            <a:r>
              <a:rPr lang="en-US" altLang="zh-CN" sz="3200" dirty="0">
                <a:solidFill>
                  <a:srgbClr val="FF0000"/>
                </a:solidFill>
              </a:rPr>
              <a:t>(</a:t>
            </a:r>
            <a:r>
              <a:rPr lang="zh-CN" altLang="en-US" sz="3200" dirty="0">
                <a:solidFill>
                  <a:srgbClr val="FF0000"/>
                </a:solidFill>
              </a:rPr>
              <a:t>使</a:t>
            </a:r>
            <a:r>
              <a:rPr lang="en-US" altLang="zh-CN" sz="3200" dirty="0">
                <a:solidFill>
                  <a:srgbClr val="FF0000"/>
                </a:solidFill>
              </a:rPr>
              <a:t>)</a:t>
            </a:r>
            <a:r>
              <a:rPr lang="zh-CN" altLang="en-US" sz="3200" dirty="0">
                <a:solidFill>
                  <a:srgbClr val="FF0000"/>
                </a:solidFill>
              </a:rPr>
              <a:t>用某种语言</a:t>
            </a:r>
          </a:p>
        </p:txBody>
      </p:sp>
      <p:sp>
        <p:nvSpPr>
          <p:cNvPr id="47" name="文本框 20488"/>
          <p:cNvSpPr txBox="1">
            <a:spLocks noChangeArrowheads="1"/>
          </p:cNvSpPr>
          <p:nvPr/>
        </p:nvSpPr>
        <p:spPr bwMode="auto">
          <a:xfrm>
            <a:off x="179388" y="1628775"/>
            <a:ext cx="34623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dirty="0"/>
              <a:t>用汉语</a:t>
            </a:r>
            <a:r>
              <a:rPr lang="en-US" altLang="zh-CN" sz="3200" dirty="0"/>
              <a:t>: </a:t>
            </a:r>
            <a:r>
              <a:rPr lang="en-US" altLang="zh-CN" sz="3200" dirty="0">
                <a:solidFill>
                  <a:srgbClr val="0000FF"/>
                </a:solidFill>
              </a:rPr>
              <a:t>in Chinese</a:t>
            </a:r>
          </a:p>
        </p:txBody>
      </p:sp>
      <p:sp>
        <p:nvSpPr>
          <p:cNvPr id="48" name="文本框 20502"/>
          <p:cNvSpPr txBox="1">
            <a:spLocks noChangeArrowheads="1"/>
          </p:cNvSpPr>
          <p:nvPr/>
        </p:nvSpPr>
        <p:spPr bwMode="auto">
          <a:xfrm>
            <a:off x="179388" y="2184400"/>
            <a:ext cx="3767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dirty="0"/>
              <a:t>用日语</a:t>
            </a:r>
            <a:r>
              <a:rPr lang="en-US" altLang="zh-CN" sz="3200" dirty="0"/>
              <a:t>: </a:t>
            </a:r>
            <a:r>
              <a:rPr lang="en-US" altLang="zh-CN" sz="3200" dirty="0">
                <a:solidFill>
                  <a:srgbClr val="0000FF"/>
                </a:solidFill>
              </a:rPr>
              <a:t>in  Japanese</a:t>
            </a:r>
          </a:p>
        </p:txBody>
      </p:sp>
      <p:sp>
        <p:nvSpPr>
          <p:cNvPr id="49" name="文本框 20489"/>
          <p:cNvSpPr txBox="1">
            <a:spLocks noChangeArrowheads="1"/>
          </p:cNvSpPr>
          <p:nvPr/>
        </p:nvSpPr>
        <p:spPr bwMode="auto">
          <a:xfrm>
            <a:off x="285707" y="2759069"/>
            <a:ext cx="77941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/>
              <a:t>2. You can solve this problem </a:t>
            </a:r>
            <a:r>
              <a:rPr lang="en-US" altLang="zh-CN" sz="3600" dirty="0">
                <a:solidFill>
                  <a:srgbClr val="FF0000"/>
                </a:solidFill>
              </a:rPr>
              <a:t>in this way</a:t>
            </a:r>
            <a:r>
              <a:rPr lang="en-US" altLang="zh-CN" sz="3600" dirty="0" smtClean="0">
                <a:solidFill>
                  <a:srgbClr val="FF0000"/>
                </a:solidFill>
              </a:rPr>
              <a:t>.</a:t>
            </a:r>
            <a:endParaRPr lang="en-US" altLang="zh-CN" sz="3600" dirty="0">
              <a:solidFill>
                <a:srgbClr val="FF0000"/>
              </a:solidFill>
            </a:endParaRPr>
          </a:p>
        </p:txBody>
      </p:sp>
      <p:sp>
        <p:nvSpPr>
          <p:cNvPr id="50" name="文本框 20498"/>
          <p:cNvSpPr txBox="1">
            <a:spLocks noChangeArrowheads="1"/>
          </p:cNvSpPr>
          <p:nvPr/>
        </p:nvSpPr>
        <p:spPr bwMode="auto">
          <a:xfrm>
            <a:off x="8001011" y="2759069"/>
            <a:ext cx="4032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dirty="0"/>
              <a:t>② </a:t>
            </a:r>
            <a:r>
              <a:rPr lang="zh-CN" altLang="en-US" sz="3200" dirty="0">
                <a:solidFill>
                  <a:srgbClr val="FF0000"/>
                </a:solidFill>
              </a:rPr>
              <a:t>用</a:t>
            </a:r>
            <a:r>
              <a:rPr lang="en-US" altLang="zh-CN" sz="3200" dirty="0"/>
              <a:t>……</a:t>
            </a:r>
            <a:r>
              <a:rPr lang="zh-CN" altLang="en-US" sz="3200" dirty="0">
                <a:solidFill>
                  <a:srgbClr val="FF0000"/>
                </a:solidFill>
              </a:rPr>
              <a:t>的方式</a:t>
            </a:r>
          </a:p>
        </p:txBody>
      </p:sp>
      <p:sp>
        <p:nvSpPr>
          <p:cNvPr id="54" name="文本框 20494"/>
          <p:cNvSpPr txBox="1">
            <a:spLocks noChangeArrowheads="1"/>
          </p:cNvSpPr>
          <p:nvPr/>
        </p:nvSpPr>
        <p:spPr bwMode="auto">
          <a:xfrm>
            <a:off x="357145" y="3616325"/>
            <a:ext cx="3673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</a:rPr>
              <a:t>in </a:t>
            </a:r>
            <a:r>
              <a:rPr lang="en-US" altLang="zh-CN" sz="3200" dirty="0"/>
              <a:t>different</a:t>
            </a:r>
            <a:r>
              <a:rPr lang="en-US" altLang="zh-CN" sz="3200" dirty="0">
                <a:solidFill>
                  <a:srgbClr val="0000FF"/>
                </a:solidFill>
              </a:rPr>
              <a:t> ways</a:t>
            </a:r>
          </a:p>
        </p:txBody>
      </p:sp>
      <p:sp>
        <p:nvSpPr>
          <p:cNvPr id="55" name="直接连接符 54"/>
          <p:cNvSpPr>
            <a:spLocks noChangeShapeType="1"/>
          </p:cNvSpPr>
          <p:nvPr/>
        </p:nvSpPr>
        <p:spPr bwMode="auto">
          <a:xfrm>
            <a:off x="3428979" y="3973515"/>
            <a:ext cx="14398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文本框 20496"/>
          <p:cNvSpPr txBox="1">
            <a:spLocks noChangeArrowheads="1"/>
          </p:cNvSpPr>
          <p:nvPr/>
        </p:nvSpPr>
        <p:spPr bwMode="auto">
          <a:xfrm>
            <a:off x="5286367" y="3687763"/>
            <a:ext cx="3816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</a:rPr>
              <a:t>用</a:t>
            </a:r>
            <a:r>
              <a:rPr lang="zh-CN" altLang="en-US" sz="3200" dirty="0"/>
              <a:t>不同的</a:t>
            </a:r>
            <a:r>
              <a:rPr lang="zh-CN" altLang="en-US" sz="3200" dirty="0">
                <a:solidFill>
                  <a:srgbClr val="FF0000"/>
                </a:solidFill>
              </a:rPr>
              <a:t>方式</a:t>
            </a:r>
          </a:p>
        </p:txBody>
      </p:sp>
      <p:sp>
        <p:nvSpPr>
          <p:cNvPr id="57" name="文本框 20499"/>
          <p:cNvSpPr txBox="1">
            <a:spLocks noChangeArrowheads="1"/>
          </p:cNvSpPr>
          <p:nvPr/>
        </p:nvSpPr>
        <p:spPr bwMode="auto">
          <a:xfrm>
            <a:off x="357145" y="4545019"/>
            <a:ext cx="862858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/>
              <a:t>3. </a:t>
            </a:r>
            <a:r>
              <a:rPr lang="en-US" altLang="zh-CN" sz="3200" dirty="0"/>
              <a:t>My sister is </a:t>
            </a:r>
            <a:r>
              <a:rPr lang="en-US" altLang="zh-CN" sz="3600" dirty="0">
                <a:solidFill>
                  <a:srgbClr val="FF0000"/>
                </a:solidFill>
              </a:rPr>
              <a:t>in red</a:t>
            </a:r>
            <a:r>
              <a:rPr lang="en-US" altLang="zh-CN" sz="3600" dirty="0"/>
              <a:t>.</a:t>
            </a:r>
          </a:p>
          <a:p>
            <a:r>
              <a:rPr lang="en-US" altLang="zh-CN" sz="3600" dirty="0"/>
              <a:t>    The woman </a:t>
            </a:r>
            <a:r>
              <a:rPr lang="en-US" altLang="zh-CN" sz="3600" dirty="0">
                <a:solidFill>
                  <a:srgbClr val="FF0000"/>
                </a:solidFill>
              </a:rPr>
              <a:t>in a yellow dress </a:t>
            </a:r>
            <a:r>
              <a:rPr lang="en-US" altLang="zh-CN" sz="3600" dirty="0"/>
              <a:t>is my mother.</a:t>
            </a:r>
          </a:p>
          <a:p>
            <a:r>
              <a:rPr lang="en-US" altLang="zh-CN" sz="3600" dirty="0"/>
              <a:t>  </a:t>
            </a:r>
          </a:p>
        </p:txBody>
      </p:sp>
      <p:sp>
        <p:nvSpPr>
          <p:cNvPr id="58" name="文本框 20500"/>
          <p:cNvSpPr txBox="1">
            <a:spLocks noChangeArrowheads="1"/>
          </p:cNvSpPr>
          <p:nvPr/>
        </p:nvSpPr>
        <p:spPr bwMode="auto">
          <a:xfrm>
            <a:off x="714335" y="5830903"/>
            <a:ext cx="85725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dirty="0"/>
              <a:t>③</a:t>
            </a:r>
            <a:r>
              <a:rPr lang="en-US" altLang="zh-CN" sz="3200" dirty="0">
                <a:solidFill>
                  <a:srgbClr val="FF0000"/>
                </a:solidFill>
                <a:latin typeface="宋体" pitchFamily="2" charset="-122"/>
              </a:rPr>
              <a:t>in</a:t>
            </a:r>
            <a:r>
              <a:rPr lang="en-US" altLang="zh-CN" sz="3200" dirty="0">
                <a:latin typeface="宋体" pitchFamily="2" charset="-122"/>
              </a:rPr>
              <a:t> +</a:t>
            </a:r>
            <a:r>
              <a:rPr lang="zh-CN" altLang="en-US" sz="3200" dirty="0">
                <a:latin typeface="宋体" pitchFamily="2" charset="-122"/>
              </a:rPr>
              <a:t>服装</a:t>
            </a:r>
            <a:r>
              <a:rPr lang="en-US" altLang="zh-CN" sz="3200" dirty="0">
                <a:latin typeface="宋体" pitchFamily="2" charset="-122"/>
              </a:rPr>
              <a:t>,</a:t>
            </a:r>
            <a:r>
              <a:rPr lang="zh-CN" altLang="en-US" sz="3200" dirty="0">
                <a:latin typeface="宋体" pitchFamily="2" charset="-122"/>
              </a:rPr>
              <a:t>颜色 </a:t>
            </a:r>
            <a:r>
              <a:rPr lang="zh-CN" altLang="en-US" sz="3200" dirty="0" smtClean="0">
                <a:latin typeface="宋体" pitchFamily="2" charset="-122"/>
              </a:rPr>
              <a:t>表示穿什么颜色的衣服</a:t>
            </a:r>
            <a:endParaRPr lang="zh-CN" altLang="en-US" sz="3200" dirty="0">
              <a:latin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85788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4" grpId="0"/>
      <p:bldP spid="55" grpId="0" animBg="1"/>
      <p:bldP spid="56" grpId="0"/>
      <p:bldP spid="57" grpId="0"/>
      <p:bldP spid="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3"/>
          <p:cNvSpPr txBox="1"/>
          <p:nvPr/>
        </p:nvSpPr>
        <p:spPr>
          <a:xfrm>
            <a:off x="214269" y="187301"/>
            <a:ext cx="430758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200" b="1" dirty="0" smtClean="0">
                <a:solidFill>
                  <a:schemeClr val="tx2"/>
                </a:solidFill>
              </a:rPr>
              <a:t>方式介词之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with</a:t>
            </a:r>
            <a:r>
              <a:rPr lang="zh-CN" altLang="en-US" sz="3200" b="1" dirty="0" smtClean="0">
                <a:solidFill>
                  <a:schemeClr val="tx2"/>
                </a:solidFill>
              </a:rPr>
              <a:t>的用法</a:t>
            </a:r>
            <a:endParaRPr lang="zh-CN" altLang="en-US" sz="3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5068"/>
          <p:cNvSpPr txBox="1">
            <a:spLocks noChangeArrowheads="1"/>
          </p:cNvSpPr>
          <p:nvPr/>
        </p:nvSpPr>
        <p:spPr bwMode="auto">
          <a:xfrm>
            <a:off x="500021" y="1258871"/>
            <a:ext cx="83147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000" dirty="0" smtClean="0"/>
              <a:t>1.Chinese </a:t>
            </a:r>
            <a:r>
              <a:rPr lang="en-US" altLang="zh-CN" sz="4000" dirty="0"/>
              <a:t>usually eat </a:t>
            </a:r>
            <a:r>
              <a:rPr lang="en-US" altLang="zh-CN" sz="4000" dirty="0">
                <a:solidFill>
                  <a:srgbClr val="FF0000"/>
                </a:solidFill>
              </a:rPr>
              <a:t>with </a:t>
            </a:r>
            <a:r>
              <a:rPr lang="en-US" altLang="zh-CN" sz="4000" dirty="0">
                <a:solidFill>
                  <a:srgbClr val="0000FF"/>
                </a:solidFill>
              </a:rPr>
              <a:t>chopsticks</a:t>
            </a:r>
            <a:r>
              <a:rPr lang="en-US" altLang="zh-CN" sz="4000" dirty="0"/>
              <a:t> </a:t>
            </a:r>
            <a:r>
              <a:rPr lang="en-US" altLang="zh-CN" sz="4000" dirty="0" smtClean="0"/>
              <a:t>.</a:t>
            </a:r>
            <a:endParaRPr lang="en-US" altLang="zh-CN" sz="4000" dirty="0"/>
          </a:p>
        </p:txBody>
      </p:sp>
      <p:sp>
        <p:nvSpPr>
          <p:cNvPr id="44" name="文本框 45069"/>
          <p:cNvSpPr txBox="1">
            <a:spLocks noChangeArrowheads="1"/>
          </p:cNvSpPr>
          <p:nvPr/>
        </p:nvSpPr>
        <p:spPr bwMode="auto">
          <a:xfrm>
            <a:off x="5143491" y="1973251"/>
            <a:ext cx="32624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</a:rPr>
              <a:t>使用</a:t>
            </a:r>
            <a:r>
              <a:rPr lang="zh-CN" altLang="en-US" sz="4000" dirty="0"/>
              <a:t>某一</a:t>
            </a:r>
            <a:r>
              <a:rPr lang="zh-CN" altLang="en-US" sz="4000" dirty="0">
                <a:solidFill>
                  <a:srgbClr val="0000FF"/>
                </a:solidFill>
              </a:rPr>
              <a:t>工具</a:t>
            </a:r>
          </a:p>
        </p:txBody>
      </p:sp>
      <p:sp>
        <p:nvSpPr>
          <p:cNvPr id="53" name="文本框 43"/>
          <p:cNvSpPr txBox="1"/>
          <p:nvPr/>
        </p:nvSpPr>
        <p:spPr>
          <a:xfrm>
            <a:off x="428583" y="3187697"/>
            <a:ext cx="435568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600" b="1" dirty="0" smtClean="0">
                <a:solidFill>
                  <a:schemeClr val="tx2"/>
                </a:solidFill>
              </a:rPr>
              <a:t>方式介词之</a:t>
            </a:r>
            <a:r>
              <a:rPr lang="en-US" altLang="zh-CN" sz="3600" b="1" dirty="0" smtClean="0">
                <a:solidFill>
                  <a:schemeClr val="accent1"/>
                </a:solidFill>
              </a:rPr>
              <a:t>by</a:t>
            </a:r>
            <a:r>
              <a:rPr lang="zh-CN" altLang="en-US" sz="3600" b="1" dirty="0" smtClean="0">
                <a:solidFill>
                  <a:schemeClr val="tx2"/>
                </a:solidFill>
              </a:rPr>
              <a:t>的用法</a:t>
            </a:r>
            <a:endParaRPr lang="zh-CN" alt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46087"/>
          <p:cNvSpPr txBox="1">
            <a:spLocks noChangeArrowheads="1"/>
          </p:cNvSpPr>
          <p:nvPr/>
        </p:nvSpPr>
        <p:spPr bwMode="auto">
          <a:xfrm>
            <a:off x="214269" y="3830639"/>
            <a:ext cx="87886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/>
              <a:t>We go to school </a:t>
            </a:r>
            <a:r>
              <a:rPr lang="en-US" altLang="zh-CN" sz="3600" dirty="0">
                <a:solidFill>
                  <a:srgbClr val="FF0000"/>
                </a:solidFill>
              </a:rPr>
              <a:t>by</a:t>
            </a:r>
            <a:r>
              <a:rPr lang="en-US" altLang="zh-CN" sz="3600" dirty="0"/>
              <a:t> </a:t>
            </a:r>
            <a:r>
              <a:rPr lang="en-US" altLang="zh-CN" sz="3600" dirty="0">
                <a:solidFill>
                  <a:srgbClr val="0000FF"/>
                </a:solidFill>
              </a:rPr>
              <a:t>bike/bus/car/ ship/plane</a:t>
            </a:r>
            <a:r>
              <a:rPr lang="en-US" altLang="zh-CN" sz="3600" dirty="0" smtClean="0">
                <a:solidFill>
                  <a:srgbClr val="0000FF"/>
                </a:solidFill>
              </a:rPr>
              <a:t>…</a:t>
            </a:r>
            <a:endParaRPr lang="en-US" altLang="zh-CN" sz="3600" dirty="0">
              <a:solidFill>
                <a:srgbClr val="0000FF"/>
              </a:solidFill>
            </a:endParaRPr>
          </a:p>
        </p:txBody>
      </p:sp>
      <p:sp>
        <p:nvSpPr>
          <p:cNvPr id="55" name="文本框 46088"/>
          <p:cNvSpPr txBox="1">
            <a:spLocks noChangeArrowheads="1"/>
          </p:cNvSpPr>
          <p:nvPr/>
        </p:nvSpPr>
        <p:spPr bwMode="auto">
          <a:xfrm>
            <a:off x="571459" y="4473581"/>
            <a:ext cx="77680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by</a:t>
            </a:r>
            <a:r>
              <a:rPr lang="zh-CN" altLang="en-US" sz="3200" dirty="0"/>
              <a:t>常</a:t>
            </a:r>
            <a:r>
              <a:rPr lang="zh-CN" altLang="en-US" sz="3200" dirty="0" smtClean="0"/>
              <a:t>接交通工具</a:t>
            </a:r>
            <a:r>
              <a:rPr lang="en-US" altLang="zh-CN" sz="3200" dirty="0" smtClean="0"/>
              <a:t>,</a:t>
            </a:r>
            <a:r>
              <a:rPr lang="zh-CN" altLang="en-US" sz="3200" dirty="0"/>
              <a:t>表示通过</a:t>
            </a:r>
            <a:r>
              <a:rPr lang="zh-CN" altLang="en-US" sz="3200" dirty="0">
                <a:solidFill>
                  <a:srgbClr val="0000FF"/>
                </a:solidFill>
              </a:rPr>
              <a:t>某种方式</a:t>
            </a:r>
            <a:r>
              <a:rPr lang="zh-CN" altLang="en-US" sz="3200" dirty="0"/>
              <a:t>做某事</a:t>
            </a:r>
            <a:r>
              <a:rPr lang="en-US" altLang="zh-CN" sz="3200" dirty="0"/>
              <a:t>.</a:t>
            </a:r>
          </a:p>
        </p:txBody>
      </p:sp>
      <p:sp>
        <p:nvSpPr>
          <p:cNvPr id="56" name="文本框 46089"/>
          <p:cNvSpPr txBox="1">
            <a:spLocks noChangeArrowheads="1"/>
          </p:cNvSpPr>
          <p:nvPr/>
        </p:nvSpPr>
        <p:spPr bwMode="auto">
          <a:xfrm>
            <a:off x="357145" y="5045085"/>
            <a:ext cx="77968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/>
              <a:t>I talk with my friends </a:t>
            </a:r>
            <a:r>
              <a:rPr lang="en-US" altLang="zh-CN" sz="3600" dirty="0">
                <a:solidFill>
                  <a:srgbClr val="FF0000"/>
                </a:solidFill>
              </a:rPr>
              <a:t>by</a:t>
            </a:r>
            <a:r>
              <a:rPr lang="en-US" altLang="zh-CN" sz="3600" dirty="0"/>
              <a:t> </a:t>
            </a:r>
            <a:r>
              <a:rPr lang="en-US" altLang="zh-CN" sz="3600" dirty="0">
                <a:solidFill>
                  <a:srgbClr val="0000FF"/>
                </a:solidFill>
              </a:rPr>
              <a:t>sending </a:t>
            </a:r>
            <a:r>
              <a:rPr lang="en-US" altLang="zh-CN" sz="3600" dirty="0" smtClean="0">
                <a:solidFill>
                  <a:srgbClr val="0000FF"/>
                </a:solidFill>
              </a:rPr>
              <a:t>e-mails.</a:t>
            </a:r>
            <a:endParaRPr lang="en-US" altLang="zh-CN" sz="3600" dirty="0">
              <a:solidFill>
                <a:srgbClr val="0000FF"/>
              </a:solidFill>
            </a:endParaRPr>
          </a:p>
        </p:txBody>
      </p:sp>
      <p:sp>
        <p:nvSpPr>
          <p:cNvPr id="57" name="文本框 46091"/>
          <p:cNvSpPr txBox="1">
            <a:spLocks noChangeArrowheads="1"/>
          </p:cNvSpPr>
          <p:nvPr/>
        </p:nvSpPr>
        <p:spPr bwMode="auto">
          <a:xfrm>
            <a:off x="642897" y="5759465"/>
            <a:ext cx="38560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dirty="0"/>
              <a:t>通过某种</a:t>
            </a:r>
            <a:r>
              <a:rPr lang="zh-CN" altLang="en-US" sz="3200" dirty="0">
                <a:solidFill>
                  <a:srgbClr val="0000FF"/>
                </a:solidFill>
              </a:rPr>
              <a:t>手段</a:t>
            </a:r>
            <a:r>
              <a:rPr lang="zh-CN" altLang="en-US" sz="3200" dirty="0"/>
              <a:t>或</a:t>
            </a:r>
            <a:r>
              <a:rPr lang="zh-CN" altLang="en-US" sz="3200" dirty="0">
                <a:solidFill>
                  <a:srgbClr val="0000FF"/>
                </a:solidFill>
              </a:rPr>
              <a:t>方式</a:t>
            </a:r>
          </a:p>
        </p:txBody>
      </p:sp>
    </p:spTree>
    <p:extLst>
      <p:ext uri="{BB962C8B-B14F-4D97-AF65-F5344CB8AC3E}">
        <p14:creationId xmlns="" xmlns:p14="http://schemas.microsoft.com/office/powerpoint/2010/main" val="23118147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3" grpId="0"/>
      <p:bldP spid="54" grpId="0"/>
      <p:bldP spid="55" grpId="0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69" y="973119"/>
            <a:ext cx="11215766" cy="571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hear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收到某人来信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   </a:t>
            </a:r>
            <a:r>
              <a:rPr lang="en-US" altLang="zh-CN" sz="2800" b="1" dirty="0" smtClean="0"/>
              <a:t>12.stop sb.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from</a:t>
            </a:r>
            <a:r>
              <a:rPr lang="en-US" altLang="zh-CN" sz="2800" b="1" dirty="0" smtClean="0"/>
              <a:t> </a:t>
            </a:r>
            <a:r>
              <a:rPr lang="en-US" altLang="zh-CN" sz="2800" b="1" dirty="0" smtClean="0">
                <a:solidFill>
                  <a:srgbClr val="3B8AF3"/>
                </a:solidFill>
              </a:rPr>
              <a:t>doing</a:t>
            </a:r>
            <a:r>
              <a:rPr lang="en-US" altLang="zh-CN" sz="2800" b="1" dirty="0" smtClean="0"/>
              <a:t> </a:t>
            </a:r>
            <a:r>
              <a:rPr lang="en-US" altLang="zh-CN" sz="2800" b="1" dirty="0" err="1" smtClean="0"/>
              <a:t>sth</a:t>
            </a:r>
            <a:r>
              <a:rPr lang="en-US" altLang="zh-CN" sz="2800" b="1" dirty="0" smtClean="0"/>
              <a:t>.    </a:t>
            </a:r>
            <a:r>
              <a:rPr lang="zh-CN" altLang="en-US" sz="2800" b="1" dirty="0" smtClean="0"/>
              <a:t>阻止某人做某事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2.hurry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快点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</a:t>
            </a:r>
            <a:r>
              <a:rPr lang="en-US" altLang="zh-CN" sz="2800" b="1" dirty="0" smtClean="0"/>
              <a:t>    13. take part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in                           </a:t>
            </a:r>
            <a:r>
              <a:rPr lang="zh-CN" altLang="en-US" sz="2800" b="1" dirty="0" smtClean="0"/>
              <a:t>参加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take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off</a:t>
            </a:r>
            <a:r>
              <a:rPr lang="en-US" altLang="zh-CN" sz="2800" b="1" dirty="0" smtClean="0"/>
              <a:t>     </a:t>
            </a:r>
            <a:r>
              <a:rPr lang="zh-CN" altLang="en-US" sz="2800" b="1" dirty="0" smtClean="0"/>
              <a:t>起飞；脱掉；卸载</a:t>
            </a:r>
            <a:r>
              <a:rPr lang="en-US" altLang="zh-CN" sz="2800" b="1" dirty="0" smtClean="0"/>
              <a:t>      14. think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about                           </a:t>
            </a:r>
            <a:r>
              <a:rPr lang="zh-CN" altLang="en-US" sz="2800" b="1" dirty="0" smtClean="0"/>
              <a:t>思考；考虑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zh-CN" sz="2800" b="1" dirty="0" smtClean="0">
                <a:latin typeface="+mn-lt"/>
                <a:ea typeface="+mn-ea"/>
              </a:rPr>
              <a:t>4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.laugh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lang="en-US" altLang="zh-CN" sz="2800" b="1" dirty="0" smtClean="0"/>
              <a:t>   </a:t>
            </a:r>
            <a:r>
              <a:rPr lang="zh-CN" altLang="en-US" sz="2800" b="1" dirty="0" smtClean="0"/>
              <a:t>嘲笑</a:t>
            </a:r>
            <a:r>
              <a:rPr lang="en-US" altLang="zh-CN" sz="2800" b="1" dirty="0" smtClean="0"/>
              <a:t>                                   15. try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on                                       </a:t>
            </a:r>
            <a:r>
              <a:rPr lang="zh-CN" altLang="en-US" sz="2800" b="1" dirty="0" smtClean="0"/>
              <a:t>试穿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5.listen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lang="en-US" altLang="zh-CN" sz="2800" b="1" dirty="0" smtClean="0"/>
              <a:t>      </a:t>
            </a:r>
            <a:r>
              <a:rPr lang="zh-CN" altLang="en-US" sz="2800" b="1" dirty="0" smtClean="0"/>
              <a:t>听</a:t>
            </a:r>
            <a:r>
              <a:rPr lang="en-US" altLang="zh-CN" sz="2800" b="1" dirty="0" smtClean="0"/>
              <a:t>                                    16.turn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on</a:t>
            </a:r>
            <a:r>
              <a:rPr lang="en-US" altLang="zh-CN" sz="2800" b="1" dirty="0" smtClean="0"/>
              <a:t>/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off                               </a:t>
            </a:r>
            <a:r>
              <a:rPr lang="zh-CN" altLang="en-US" sz="2800" b="1" dirty="0" smtClean="0"/>
              <a:t>打开</a:t>
            </a:r>
            <a:r>
              <a:rPr lang="en-US" altLang="zh-CN" sz="2800" b="1" dirty="0" smtClean="0"/>
              <a:t>/</a:t>
            </a:r>
            <a:r>
              <a:rPr lang="zh-CN" altLang="en-US" sz="2800" b="1" dirty="0" smtClean="0"/>
              <a:t>关闭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6.look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after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照看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看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寻找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查找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7.take care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lang="en-US" altLang="zh-CN" sz="2800" b="1" dirty="0" smtClean="0"/>
              <a:t>     </a:t>
            </a:r>
            <a:r>
              <a:rPr lang="zh-CN" altLang="en-US" sz="2800" b="1" dirty="0" smtClean="0"/>
              <a:t>照顾</a:t>
            </a:r>
            <a:r>
              <a:rPr lang="en-US" altLang="zh-CN" sz="2800" b="1" dirty="0" smtClean="0"/>
              <a:t>                           17.wait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for                                     </a:t>
            </a:r>
            <a:r>
              <a:rPr lang="zh-CN" altLang="en-US" sz="2800" b="1" dirty="0" smtClean="0"/>
              <a:t>等待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8.make friends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</a:t>
            </a:r>
            <a:r>
              <a:rPr lang="en-US" altLang="zh-CN" sz="2800" b="1" dirty="0" smtClean="0"/>
              <a:t>    </a:t>
            </a:r>
            <a:r>
              <a:rPr lang="zh-CN" altLang="en-US" sz="2800" b="1" dirty="0" smtClean="0"/>
              <a:t>和</a:t>
            </a:r>
            <a:r>
              <a:rPr lang="en-US" altLang="zh-CN" sz="2800" b="1" dirty="0" smtClean="0"/>
              <a:t>……</a:t>
            </a:r>
            <a:r>
              <a:rPr lang="zh-CN" altLang="en-US" sz="2800" b="1" dirty="0" smtClean="0"/>
              <a:t>交朋友</a:t>
            </a:r>
            <a:r>
              <a:rPr lang="en-US" altLang="zh-CN" sz="2800" b="1" dirty="0" smtClean="0"/>
              <a:t> 18.wake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up                           </a:t>
            </a:r>
            <a:r>
              <a:rPr lang="zh-CN" altLang="en-US" sz="2800" b="1" dirty="0" smtClean="0"/>
              <a:t>叫醒；醒来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9.pay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付款；付出代价    </a:t>
            </a:r>
            <a:r>
              <a:rPr lang="en-US" altLang="zh-CN" sz="2800" b="1" dirty="0" smtClean="0"/>
              <a:t>19.write </a:t>
            </a:r>
            <a:r>
              <a:rPr lang="en-US" altLang="zh-CN" sz="2800" b="1" dirty="0" smtClean="0">
                <a:solidFill>
                  <a:srgbClr val="EA125A"/>
                </a:solidFill>
              </a:rPr>
              <a:t>down                     </a:t>
            </a:r>
            <a:r>
              <a:rPr lang="zh-CN" altLang="en-US" sz="2800" b="1" dirty="0" smtClean="0"/>
              <a:t>写下；记下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10. put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穿上                     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20.What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3417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about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……              ……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怎么样？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11.worry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125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about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担心；焦虑        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21.search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3417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搜寻；查找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45" y="401615"/>
            <a:ext cx="4143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tx2"/>
                </a:solidFill>
              </a:rPr>
              <a:t>常用短语</a:t>
            </a:r>
            <a:endParaRPr lang="zh-CN" altLang="en-US" sz="4000" b="1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6885009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2" y="3279248"/>
            <a:ext cx="3775956" cy="26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2" y="1498337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</a:p>
          <a:p>
            <a:pPr algn="ctr"/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0087" y="0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83" y="738565"/>
            <a:ext cx="1221589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1.</a:t>
            </a:r>
            <a:r>
              <a:rPr lang="zh-CN" altLang="en-US" sz="3200" dirty="0" smtClean="0"/>
              <a:t>（</a:t>
            </a:r>
            <a:r>
              <a:rPr lang="en-US" altLang="zh-CN" sz="3200" dirty="0" smtClean="0"/>
              <a:t>2018.</a:t>
            </a:r>
            <a:r>
              <a:rPr lang="zh-CN" altLang="en-US" sz="3200" dirty="0" smtClean="0"/>
              <a:t>天津，</a:t>
            </a:r>
            <a:r>
              <a:rPr lang="en-US" altLang="zh-CN" sz="3200" dirty="0" smtClean="0"/>
              <a:t>27</a:t>
            </a:r>
            <a:r>
              <a:rPr lang="zh-CN" altLang="en-US" sz="3200" dirty="0" smtClean="0"/>
              <a:t>）</a:t>
            </a:r>
            <a:r>
              <a:rPr lang="en-US" altLang="zh-CN" sz="3200" dirty="0" smtClean="0"/>
              <a:t>In the picture, he sits ____ me, looking very happy.</a:t>
            </a:r>
          </a:p>
          <a:p>
            <a:pPr marL="342900" indent="-342900">
              <a:buAutoNum type="alphaUcPeriod"/>
            </a:pPr>
            <a:r>
              <a:rPr lang="en-US" altLang="zh-CN" sz="3200" dirty="0" smtClean="0"/>
              <a:t>beside               B. among            C. up              D. through</a:t>
            </a:r>
          </a:p>
          <a:p>
            <a:pPr marL="342900" indent="-342900"/>
            <a:r>
              <a:rPr lang="en-US" altLang="zh-CN" sz="3200" dirty="0" smtClean="0"/>
              <a:t>2. </a:t>
            </a:r>
            <a:r>
              <a:rPr lang="zh-CN" altLang="en-US" sz="3200" dirty="0" smtClean="0"/>
              <a:t>（</a:t>
            </a:r>
            <a:r>
              <a:rPr lang="en-US" altLang="zh-CN" sz="3200" dirty="0" smtClean="0"/>
              <a:t>2016.</a:t>
            </a:r>
            <a:r>
              <a:rPr lang="zh-CN" altLang="en-US" sz="3200" dirty="0" smtClean="0"/>
              <a:t>天津，</a:t>
            </a:r>
            <a:r>
              <a:rPr lang="en-US" altLang="zh-CN" sz="3200" dirty="0" smtClean="0"/>
              <a:t>23</a:t>
            </a:r>
            <a:r>
              <a:rPr lang="zh-CN" altLang="en-US" sz="3200" dirty="0" smtClean="0"/>
              <a:t>）</a:t>
            </a:r>
            <a:r>
              <a:rPr lang="en-US" altLang="zh-CN" sz="3200" dirty="0" smtClean="0"/>
              <a:t>You can buy almost everything _________ the Internet, and it’s very easy.</a:t>
            </a:r>
          </a:p>
          <a:p>
            <a:pPr marL="342900" indent="-342900"/>
            <a:r>
              <a:rPr lang="en-US" altLang="zh-CN" sz="3200" dirty="0" smtClean="0"/>
              <a:t>A. into                     B. for                    C. at               D. on</a:t>
            </a:r>
          </a:p>
          <a:p>
            <a:pPr marL="342900" indent="-342900"/>
            <a:r>
              <a:rPr lang="en-US" altLang="zh-CN" sz="3200" dirty="0" smtClean="0"/>
              <a:t>3.</a:t>
            </a:r>
            <a:r>
              <a:rPr lang="zh-CN" altLang="en-US" sz="3200" dirty="0" smtClean="0"/>
              <a:t>（</a:t>
            </a:r>
            <a:r>
              <a:rPr lang="en-US" altLang="zh-CN" sz="3200" dirty="0" smtClean="0"/>
              <a:t>2016.</a:t>
            </a:r>
            <a:r>
              <a:rPr lang="zh-CN" altLang="en-US" sz="3200" dirty="0" smtClean="0"/>
              <a:t>天津，</a:t>
            </a:r>
            <a:r>
              <a:rPr lang="en-US" altLang="zh-CN" sz="3200" dirty="0" smtClean="0"/>
              <a:t>38</a:t>
            </a:r>
            <a:r>
              <a:rPr lang="zh-CN" altLang="en-US" sz="3200" dirty="0" smtClean="0"/>
              <a:t>）</a:t>
            </a:r>
            <a:r>
              <a:rPr lang="en-US" altLang="zh-CN" sz="3200" dirty="0" smtClean="0"/>
              <a:t>You’d better not ride ________ with your friends in the street. It’s dangerous.</a:t>
            </a:r>
          </a:p>
          <a:p>
            <a:pPr marL="342900" indent="-342900">
              <a:buAutoNum type="alphaUcPeriod"/>
            </a:pPr>
            <a:r>
              <a:rPr lang="en-US" altLang="zh-CN" sz="3200" dirty="0" smtClean="0"/>
              <a:t>side by side       B. as a result        C. as well as       D. by the way</a:t>
            </a:r>
          </a:p>
          <a:p>
            <a:pPr marL="342900" indent="-342900"/>
            <a:r>
              <a:rPr lang="en-US" altLang="zh-CN" sz="3200" dirty="0" smtClean="0"/>
              <a:t>4. </a:t>
            </a:r>
            <a:r>
              <a:rPr lang="zh-CN" altLang="en-US" sz="3200" dirty="0" smtClean="0"/>
              <a:t>（</a:t>
            </a:r>
            <a:r>
              <a:rPr lang="en-US" altLang="zh-CN" sz="3200" dirty="0" smtClean="0"/>
              <a:t>2015.</a:t>
            </a:r>
            <a:r>
              <a:rPr lang="zh-CN" altLang="en-US" sz="3200" dirty="0" smtClean="0"/>
              <a:t>天津，</a:t>
            </a:r>
            <a:r>
              <a:rPr lang="en-US" altLang="zh-CN" sz="3200" dirty="0" smtClean="0"/>
              <a:t>28</a:t>
            </a:r>
            <a:r>
              <a:rPr lang="zh-CN" altLang="en-US" sz="3200" dirty="0" smtClean="0"/>
              <a:t>）</a:t>
            </a:r>
            <a:r>
              <a:rPr lang="en-US" altLang="zh-CN" sz="3200" dirty="0" smtClean="0"/>
              <a:t>---Could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you tell me the way _ the railway station?</a:t>
            </a:r>
          </a:p>
          <a:p>
            <a:pPr marL="342900" indent="-342900"/>
            <a:r>
              <a:rPr lang="en-US" altLang="zh-CN" sz="3200" dirty="0" smtClean="0"/>
              <a:t>                                         --- Go along this road and soon you’ll find it.</a:t>
            </a:r>
          </a:p>
          <a:p>
            <a:pPr marL="342900" indent="-342900"/>
            <a:r>
              <a:rPr lang="en-US" altLang="zh-CN" sz="3200" dirty="0" smtClean="0"/>
              <a:t>A. at                           B. to                      C. in                     </a:t>
            </a:r>
            <a:r>
              <a:rPr lang="en-US" altLang="zh-CN" sz="3200" dirty="0" err="1" smtClean="0"/>
              <a:t>D.between</a:t>
            </a:r>
            <a:endParaRPr lang="zh-CN" alt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7786697" y="615929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</a:rPr>
              <a:t>A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58399" y="1473185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</a:rPr>
              <a:t>D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11" y="2973383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</a:rPr>
              <a:t>A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29705" y="4545019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</a:rPr>
              <a:t>B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56914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214533" y="2401879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accent1"/>
                </a:solidFill>
              </a:rPr>
              <a:t>感谢！</a:t>
            </a:r>
            <a:endParaRPr lang="zh-CN" altLang="en-US" sz="7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184774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40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heme/theme1.xml><?xml version="1.0" encoding="utf-8"?>
<a:theme xmlns:a="http://schemas.openxmlformats.org/drawingml/2006/main" name="1_自定义设计方案">
  <a:themeElements>
    <a:clrScheme name="自定义 2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0343"/>
      </a:accent1>
      <a:accent2>
        <a:srgbClr val="F9D3D4"/>
      </a:accent2>
      <a:accent3>
        <a:srgbClr val="EA0343"/>
      </a:accent3>
      <a:accent4>
        <a:srgbClr val="F9D3D4"/>
      </a:accent4>
      <a:accent5>
        <a:srgbClr val="EA0343"/>
      </a:accent5>
      <a:accent6>
        <a:srgbClr val="F9D3D4"/>
      </a:accent6>
      <a:hlink>
        <a:srgbClr val="EA0343"/>
      </a:hlink>
      <a:folHlink>
        <a:srgbClr val="F9D3D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2295</Words>
  <Application>Microsoft Office PowerPoint</Application>
  <PresentationFormat>自定义</PresentationFormat>
  <Paragraphs>275</Paragraphs>
  <Slides>23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2016-10-17T14:00:15Z</dcterms:created>
  <dcterms:modified xsi:type="dcterms:W3CDTF">2020-02-25T03:41:40Z</dcterms:modified>
</cp:coreProperties>
</file>